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88" r:id="rId6"/>
    <p:sldId id="277" r:id="rId7"/>
    <p:sldId id="263" r:id="rId8"/>
    <p:sldId id="264" r:id="rId9"/>
    <p:sldId id="265" r:id="rId10"/>
    <p:sldId id="266" r:id="rId11"/>
    <p:sldId id="267" r:id="rId12"/>
    <p:sldId id="279" r:id="rId13"/>
    <p:sldId id="281" r:id="rId14"/>
    <p:sldId id="283" r:id="rId15"/>
    <p:sldId id="284" r:id="rId16"/>
    <p:sldId id="285" r:id="rId17"/>
    <p:sldId id="286" r:id="rId18"/>
    <p:sldId id="287" r:id="rId19"/>
    <p:sldId id="261" r:id="rId20"/>
    <p:sldId id="282" r:id="rId21"/>
    <p:sldId id="278"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51"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BD9D-6A78-46A7-9216-725BED7637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62CCB8-961B-4D09-B98C-451122149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1EB74C-3755-4FAC-916D-FBD681E886B2}"/>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AB2E213C-87DC-47EE-943E-22A2C9B629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4227-3F1E-4DEF-A539-BB6A3D4A7ECE}"/>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95108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DDC3-D170-4C36-80E3-386208B8AD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267651-E7D1-4ECD-9A90-494041E146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7C3D5-CB66-455A-8D14-E030B591C66B}"/>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65F4C206-BB5F-4962-B1D7-C2E1FE515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F7FBC-365E-489F-A1D9-20E0F4C64DEC}"/>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318468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1E2AA-BECC-4913-B934-4022FBF4A5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CB57F2-6AA4-4092-B7C8-939EEE6BA6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FBF3A-C3B1-4441-86DF-36B88301CC80}"/>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654BB8C3-1711-461F-B3E2-142E5F58C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002A0-862D-4B6F-AC03-D43EF3E4635C}"/>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41633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F25E-B658-4B19-8AEF-2FC3F1212F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2C92B9-9F39-4C36-8694-14C1342A7B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A36942-CAF8-4BE8-A5C6-660CDFD8867E}"/>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06B6491E-E37C-4775-AF02-BF56C4D86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F1F24-80CC-4C0A-9483-6FE354E63D1A}"/>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335481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F640-DE61-44AA-912E-77FAEFD97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9ACB43-52BA-462B-A401-6C136B10A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2431C9-7E43-4A0E-B73E-59FB13F0B4BE}"/>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EE4ED3F1-4EE7-4D17-B59D-D2684ABC1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9289F4-6377-41B1-AC74-CC9A03A35DC8}"/>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142338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4CCB-9F3B-4B88-9A32-52D2895B36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0956C3-6208-46FE-B492-6A5BA641A4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E1F80-C38F-4B6A-9720-B2A8D2F251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44FAD6-85AC-49F8-B5EA-AC2E1ACCBF44}"/>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6" name="Footer Placeholder 5">
            <a:extLst>
              <a:ext uri="{FF2B5EF4-FFF2-40B4-BE49-F238E27FC236}">
                <a16:creationId xmlns:a16="http://schemas.microsoft.com/office/drawing/2014/main" id="{C552BA4F-2945-485C-8094-A75463805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55BDAF-3059-43E2-B5B0-3984D9610D44}"/>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70791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7F33-0800-45C1-8AA2-4E22A8DA17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FEC24-0CE8-493D-9799-9367AAD10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A0E440-A91D-4AD9-8F44-0B18C3AD60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30A112-EB48-4E3E-B659-8952518BD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72EDD9-81CB-4333-958A-63976EEC17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56C25-5E7C-4158-8CA9-14DC73C61DD1}"/>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8" name="Footer Placeholder 7">
            <a:extLst>
              <a:ext uri="{FF2B5EF4-FFF2-40B4-BE49-F238E27FC236}">
                <a16:creationId xmlns:a16="http://schemas.microsoft.com/office/drawing/2014/main" id="{ED359E3D-F2BC-4520-8189-DF8DABA369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61F11D-947C-4DCD-8605-5ABC8EA7CB7F}"/>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419263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E0AA-1504-424A-99DE-704A9ACBB9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3550A4-B8F5-4E21-B76C-2E3F67DCF809}"/>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4" name="Footer Placeholder 3">
            <a:extLst>
              <a:ext uri="{FF2B5EF4-FFF2-40B4-BE49-F238E27FC236}">
                <a16:creationId xmlns:a16="http://schemas.microsoft.com/office/drawing/2014/main" id="{2ECD8542-F4DE-47BA-ABC5-ACE8A1EAEC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EF817C-BAC6-4A36-9FB5-0721EF94D0BA}"/>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292155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744FC-250C-4C9A-B9FA-B033079DAB43}"/>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3" name="Footer Placeholder 2">
            <a:extLst>
              <a:ext uri="{FF2B5EF4-FFF2-40B4-BE49-F238E27FC236}">
                <a16:creationId xmlns:a16="http://schemas.microsoft.com/office/drawing/2014/main" id="{BA61743C-B461-4F43-8349-A7ED559E13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CE5443-397F-4C69-BE0A-8424C15E192D}"/>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139675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BD98-76A4-48CD-9A4B-36C9FB222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C28B1-98AE-4AAF-9B05-5528688BC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5E7897-F22E-4978-A40D-39D4A63B2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781882-4754-4350-A985-9E96D3292AB5}"/>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6" name="Footer Placeholder 5">
            <a:extLst>
              <a:ext uri="{FF2B5EF4-FFF2-40B4-BE49-F238E27FC236}">
                <a16:creationId xmlns:a16="http://schemas.microsoft.com/office/drawing/2014/main" id="{E2FF7DB1-D030-4D1A-B2B9-C511C50B9C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5885E-D30A-4001-87A7-6918AC418BA0}"/>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284201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E0F9-DEAA-4D90-8885-135831D13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446041-0980-4357-B4B8-8A22161CF5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47AE83-627D-415A-BBAA-6CC23EBF2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E17946-5D81-4BCB-BBE8-6E2DD5716E22}"/>
              </a:ext>
            </a:extLst>
          </p:cNvPr>
          <p:cNvSpPr>
            <a:spLocks noGrp="1"/>
          </p:cNvSpPr>
          <p:nvPr>
            <p:ph type="dt" sz="half" idx="10"/>
          </p:nvPr>
        </p:nvSpPr>
        <p:spPr/>
        <p:txBody>
          <a:bodyPr/>
          <a:lstStyle/>
          <a:p>
            <a:fld id="{F6DA2ECF-09E0-4DBD-B267-63766F4DF11C}" type="datetimeFigureOut">
              <a:rPr lang="en-GB" smtClean="0"/>
              <a:t>28/03/2023</a:t>
            </a:fld>
            <a:endParaRPr lang="en-GB"/>
          </a:p>
        </p:txBody>
      </p:sp>
      <p:sp>
        <p:nvSpPr>
          <p:cNvPr id="6" name="Footer Placeholder 5">
            <a:extLst>
              <a:ext uri="{FF2B5EF4-FFF2-40B4-BE49-F238E27FC236}">
                <a16:creationId xmlns:a16="http://schemas.microsoft.com/office/drawing/2014/main" id="{76FA8650-1024-41B2-9FF3-B65028DEE8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EA07B-787F-48E5-BDF5-26632B2F5A55}"/>
              </a:ext>
            </a:extLst>
          </p:cNvPr>
          <p:cNvSpPr>
            <a:spLocks noGrp="1"/>
          </p:cNvSpPr>
          <p:nvPr>
            <p:ph type="sldNum" sz="quarter" idx="12"/>
          </p:nvPr>
        </p:nvSpPr>
        <p:spPr/>
        <p:txBody>
          <a:bodyPr/>
          <a:lstStyle/>
          <a:p>
            <a:fld id="{848B4C52-412B-4DF2-A879-63C6C4BC2740}" type="slidenum">
              <a:rPr lang="en-GB" smtClean="0"/>
              <a:t>‹#›</a:t>
            </a:fld>
            <a:endParaRPr lang="en-GB"/>
          </a:p>
        </p:txBody>
      </p:sp>
    </p:spTree>
    <p:extLst>
      <p:ext uri="{BB962C8B-B14F-4D97-AF65-F5344CB8AC3E}">
        <p14:creationId xmlns:p14="http://schemas.microsoft.com/office/powerpoint/2010/main" val="30807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6B175-72CE-44C3-BCE8-8D0C2091D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69D24F-2F31-4400-99B6-95E3E6C17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F4D4C-9DDB-4413-938C-21CE113F2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A2ECF-09E0-4DBD-B267-63766F4DF11C}" type="datetimeFigureOut">
              <a:rPr lang="en-GB" smtClean="0"/>
              <a:t>28/03/2023</a:t>
            </a:fld>
            <a:endParaRPr lang="en-GB"/>
          </a:p>
        </p:txBody>
      </p:sp>
      <p:sp>
        <p:nvSpPr>
          <p:cNvPr id="5" name="Footer Placeholder 4">
            <a:extLst>
              <a:ext uri="{FF2B5EF4-FFF2-40B4-BE49-F238E27FC236}">
                <a16:creationId xmlns:a16="http://schemas.microsoft.com/office/drawing/2014/main" id="{80D7DC41-316E-4541-8E74-5B80FAD76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D90417-54C6-4FB2-810D-C9BCE5752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B4C52-412B-4DF2-A879-63C6C4BC2740}" type="slidenum">
              <a:rPr lang="en-GB" smtClean="0"/>
              <a:t>‹#›</a:t>
            </a:fld>
            <a:endParaRPr lang="en-GB"/>
          </a:p>
        </p:txBody>
      </p:sp>
    </p:spTree>
    <p:extLst>
      <p:ext uri="{BB962C8B-B14F-4D97-AF65-F5344CB8AC3E}">
        <p14:creationId xmlns:p14="http://schemas.microsoft.com/office/powerpoint/2010/main" val="149278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teach/school-radio/assemblies-five-pillars-of-islam/zvvvp4j"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EEEB-83E3-43C2-88D5-7223727E58B6}"/>
              </a:ext>
            </a:extLst>
          </p:cNvPr>
          <p:cNvSpPr>
            <a:spLocks noGrp="1"/>
          </p:cNvSpPr>
          <p:nvPr>
            <p:ph type="ctrTitle"/>
          </p:nvPr>
        </p:nvSpPr>
        <p:spPr>
          <a:xfrm>
            <a:off x="1238864" y="3602038"/>
            <a:ext cx="9144000" cy="2387600"/>
          </a:xfrm>
        </p:spPr>
        <p:txBody>
          <a:bodyPr>
            <a:normAutofit fontScale="90000"/>
          </a:bodyPr>
          <a:lstStyle/>
          <a:p>
            <a:r>
              <a:rPr lang="en-US" b="1" dirty="0"/>
              <a:t>Crescent and Star:</a:t>
            </a:r>
            <a:r>
              <a:rPr lang="en-US" dirty="0"/>
              <a:t> The faith of Islam is symbolized by the Crescent and Star. The Crescent is the early phase of the moon and represents progress. The star signifies illumination with the light of knowledge.</a:t>
            </a:r>
            <a:endParaRPr lang="en-GB" dirty="0"/>
          </a:p>
        </p:txBody>
      </p:sp>
      <p:sp>
        <p:nvSpPr>
          <p:cNvPr id="3" name="Subtitle 2">
            <a:extLst>
              <a:ext uri="{FF2B5EF4-FFF2-40B4-BE49-F238E27FC236}">
                <a16:creationId xmlns:a16="http://schemas.microsoft.com/office/drawing/2014/main" id="{5D3AD674-031D-4266-B130-A8A8B72CB2A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61849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EC25-B136-4D1A-BBF1-3F4AAD06CB4B}"/>
              </a:ext>
            </a:extLst>
          </p:cNvPr>
          <p:cNvSpPr>
            <a:spLocks noGrp="1"/>
          </p:cNvSpPr>
          <p:nvPr>
            <p:ph type="title"/>
          </p:nvPr>
        </p:nvSpPr>
        <p:spPr/>
        <p:txBody>
          <a:bodyPr/>
          <a:lstStyle/>
          <a:p>
            <a:r>
              <a:rPr lang="en-US" dirty="0"/>
              <a:t>Sawm (fast)</a:t>
            </a:r>
            <a:endParaRPr lang="en-GB" dirty="0"/>
          </a:p>
        </p:txBody>
      </p:sp>
      <p:sp>
        <p:nvSpPr>
          <p:cNvPr id="3" name="Content Placeholder 2">
            <a:extLst>
              <a:ext uri="{FF2B5EF4-FFF2-40B4-BE49-F238E27FC236}">
                <a16:creationId xmlns:a16="http://schemas.microsoft.com/office/drawing/2014/main" id="{EEB32481-9262-4549-9DDF-F1B02D5291F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C031FB7-F496-422D-BDAF-9EE131C297A0}"/>
              </a:ext>
            </a:extLst>
          </p:cNvPr>
          <p:cNvPicPr>
            <a:picLocks noChangeAspect="1"/>
          </p:cNvPicPr>
          <p:nvPr/>
        </p:nvPicPr>
        <p:blipFill>
          <a:blip r:embed="rId2"/>
          <a:stretch>
            <a:fillRect/>
          </a:stretch>
        </p:blipFill>
        <p:spPr>
          <a:xfrm>
            <a:off x="364861" y="1460844"/>
            <a:ext cx="3734124" cy="5273497"/>
          </a:xfrm>
          <a:prstGeom prst="rect">
            <a:avLst/>
          </a:prstGeom>
        </p:spPr>
      </p:pic>
      <p:pic>
        <p:nvPicPr>
          <p:cNvPr id="5" name="Picture 4">
            <a:extLst>
              <a:ext uri="{FF2B5EF4-FFF2-40B4-BE49-F238E27FC236}">
                <a16:creationId xmlns:a16="http://schemas.microsoft.com/office/drawing/2014/main" id="{7CFC399A-B5AA-4604-ABB7-81055D3B5C6E}"/>
              </a:ext>
            </a:extLst>
          </p:cNvPr>
          <p:cNvPicPr>
            <a:picLocks noChangeAspect="1"/>
          </p:cNvPicPr>
          <p:nvPr/>
        </p:nvPicPr>
        <p:blipFill>
          <a:blip r:embed="rId3"/>
          <a:stretch>
            <a:fillRect/>
          </a:stretch>
        </p:blipFill>
        <p:spPr>
          <a:xfrm>
            <a:off x="6721563" y="133711"/>
            <a:ext cx="3585315" cy="2643448"/>
          </a:xfrm>
          <a:prstGeom prst="rect">
            <a:avLst/>
          </a:prstGeom>
        </p:spPr>
      </p:pic>
      <p:sp>
        <p:nvSpPr>
          <p:cNvPr id="6" name="TextBox 5">
            <a:extLst>
              <a:ext uri="{FF2B5EF4-FFF2-40B4-BE49-F238E27FC236}">
                <a16:creationId xmlns:a16="http://schemas.microsoft.com/office/drawing/2014/main" id="{C17CC6A1-4D91-4C48-89E5-F48D9E490CCB}"/>
              </a:ext>
            </a:extLst>
          </p:cNvPr>
          <p:cNvSpPr txBox="1"/>
          <p:nvPr/>
        </p:nvSpPr>
        <p:spPr>
          <a:xfrm>
            <a:off x="5938328" y="2210026"/>
            <a:ext cx="5683827" cy="4524315"/>
          </a:xfrm>
          <a:prstGeom prst="rect">
            <a:avLst/>
          </a:prstGeom>
          <a:noFill/>
        </p:spPr>
        <p:txBody>
          <a:bodyPr wrap="square" rtlCol="0">
            <a:spAutoFit/>
          </a:bodyPr>
          <a:lstStyle/>
          <a:p>
            <a:pPr algn="ctr"/>
            <a:endParaRPr lang="en-US" sz="3200" dirty="0"/>
          </a:p>
          <a:p>
            <a:pPr algn="ctr"/>
            <a:r>
              <a:rPr lang="en-US" sz="3200" dirty="0"/>
              <a:t>Is there something you could give up doing for a few days? Maybe you could fast playing computer games? Or is there something you could start doing? Maybe you could read every day when you get home from school.</a:t>
            </a:r>
            <a:endParaRPr lang="en-GB" dirty="0"/>
          </a:p>
        </p:txBody>
      </p:sp>
    </p:spTree>
    <p:extLst>
      <p:ext uri="{BB962C8B-B14F-4D97-AF65-F5344CB8AC3E}">
        <p14:creationId xmlns:p14="http://schemas.microsoft.com/office/powerpoint/2010/main" val="371105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D1EB-3D00-4817-9C20-D28A3F8AB33C}"/>
              </a:ext>
            </a:extLst>
          </p:cNvPr>
          <p:cNvSpPr>
            <a:spLocks noGrp="1"/>
          </p:cNvSpPr>
          <p:nvPr>
            <p:ph type="title"/>
          </p:nvPr>
        </p:nvSpPr>
        <p:spPr/>
        <p:txBody>
          <a:bodyPr/>
          <a:lstStyle/>
          <a:p>
            <a:r>
              <a:rPr lang="en-US" dirty="0"/>
              <a:t>Hajj (go)</a:t>
            </a:r>
            <a:endParaRPr lang="en-GB" dirty="0"/>
          </a:p>
        </p:txBody>
      </p:sp>
      <p:sp>
        <p:nvSpPr>
          <p:cNvPr id="3" name="Content Placeholder 2">
            <a:extLst>
              <a:ext uri="{FF2B5EF4-FFF2-40B4-BE49-F238E27FC236}">
                <a16:creationId xmlns:a16="http://schemas.microsoft.com/office/drawing/2014/main" id="{BE9C669C-82E4-4CC5-A0A3-225561D5A41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4D171CC-A48C-4575-92CC-5A9F5F195EDF}"/>
              </a:ext>
            </a:extLst>
          </p:cNvPr>
          <p:cNvPicPr>
            <a:picLocks noChangeAspect="1"/>
          </p:cNvPicPr>
          <p:nvPr/>
        </p:nvPicPr>
        <p:blipFill>
          <a:blip r:embed="rId2"/>
          <a:stretch>
            <a:fillRect/>
          </a:stretch>
        </p:blipFill>
        <p:spPr>
          <a:xfrm>
            <a:off x="277969" y="1368356"/>
            <a:ext cx="3711262" cy="5265876"/>
          </a:xfrm>
          <a:prstGeom prst="rect">
            <a:avLst/>
          </a:prstGeom>
        </p:spPr>
      </p:pic>
      <p:pic>
        <p:nvPicPr>
          <p:cNvPr id="5" name="Picture 4">
            <a:extLst>
              <a:ext uri="{FF2B5EF4-FFF2-40B4-BE49-F238E27FC236}">
                <a16:creationId xmlns:a16="http://schemas.microsoft.com/office/drawing/2014/main" id="{7D4D42AB-D507-4F43-AAEB-A8D935C9EB97}"/>
              </a:ext>
            </a:extLst>
          </p:cNvPr>
          <p:cNvPicPr>
            <a:picLocks noChangeAspect="1"/>
          </p:cNvPicPr>
          <p:nvPr/>
        </p:nvPicPr>
        <p:blipFill>
          <a:blip r:embed="rId3"/>
          <a:stretch>
            <a:fillRect/>
          </a:stretch>
        </p:blipFill>
        <p:spPr>
          <a:xfrm>
            <a:off x="6711624" y="304090"/>
            <a:ext cx="3944309" cy="2908134"/>
          </a:xfrm>
          <a:prstGeom prst="rect">
            <a:avLst/>
          </a:prstGeom>
        </p:spPr>
      </p:pic>
      <p:sp>
        <p:nvSpPr>
          <p:cNvPr id="6" name="TextBox 5">
            <a:extLst>
              <a:ext uri="{FF2B5EF4-FFF2-40B4-BE49-F238E27FC236}">
                <a16:creationId xmlns:a16="http://schemas.microsoft.com/office/drawing/2014/main" id="{62F1483D-64F3-49E3-8BA1-643EB2CCA955}"/>
              </a:ext>
            </a:extLst>
          </p:cNvPr>
          <p:cNvSpPr txBox="1"/>
          <p:nvPr/>
        </p:nvSpPr>
        <p:spPr>
          <a:xfrm>
            <a:off x="5958207" y="3525042"/>
            <a:ext cx="5683827" cy="2339102"/>
          </a:xfrm>
          <a:prstGeom prst="rect">
            <a:avLst/>
          </a:prstGeom>
          <a:noFill/>
        </p:spPr>
        <p:txBody>
          <a:bodyPr wrap="square" rtlCol="0">
            <a:spAutoFit/>
          </a:bodyPr>
          <a:lstStyle/>
          <a:p>
            <a:pPr algn="ctr"/>
            <a:r>
              <a:rPr lang="en-US" sz="3200" dirty="0"/>
              <a:t>Is there a special place that you like to visit with your family? Is there a special place you would LOVE to go and visit?</a:t>
            </a:r>
          </a:p>
          <a:p>
            <a:endParaRPr lang="en-GB" dirty="0"/>
          </a:p>
        </p:txBody>
      </p:sp>
    </p:spTree>
    <p:extLst>
      <p:ext uri="{BB962C8B-B14F-4D97-AF65-F5344CB8AC3E}">
        <p14:creationId xmlns:p14="http://schemas.microsoft.com/office/powerpoint/2010/main" val="21897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8C73-C09E-4F5D-8414-42E627133005}"/>
              </a:ext>
            </a:extLst>
          </p:cNvPr>
          <p:cNvSpPr>
            <a:spLocks noGrp="1"/>
          </p:cNvSpPr>
          <p:nvPr>
            <p:ph type="title"/>
          </p:nvPr>
        </p:nvSpPr>
        <p:spPr>
          <a:xfrm>
            <a:off x="6636774" y="365125"/>
            <a:ext cx="4717025" cy="1325563"/>
          </a:xfrm>
        </p:spPr>
        <p:txBody>
          <a:bodyPr>
            <a:normAutofit fontScale="90000"/>
          </a:bodyPr>
          <a:lstStyle/>
          <a:p>
            <a:r>
              <a:rPr lang="en-US" dirty="0"/>
              <a:t>5 things that are important to </a:t>
            </a:r>
            <a:r>
              <a:rPr lang="en-US" dirty="0" err="1"/>
              <a:t>Mrs</a:t>
            </a:r>
            <a:r>
              <a:rPr lang="en-US" dirty="0"/>
              <a:t> Fothergill</a:t>
            </a:r>
            <a:endParaRPr lang="en-GB" dirty="0"/>
          </a:p>
        </p:txBody>
      </p:sp>
      <p:sp>
        <p:nvSpPr>
          <p:cNvPr id="3" name="Content Placeholder 2">
            <a:extLst>
              <a:ext uri="{FF2B5EF4-FFF2-40B4-BE49-F238E27FC236}">
                <a16:creationId xmlns:a16="http://schemas.microsoft.com/office/drawing/2014/main" id="{078C6915-E921-4B28-AB62-B3DB7EF47519}"/>
              </a:ext>
            </a:extLst>
          </p:cNvPr>
          <p:cNvSpPr>
            <a:spLocks noGrp="1"/>
          </p:cNvSpPr>
          <p:nvPr>
            <p:ph idx="1"/>
          </p:nvPr>
        </p:nvSpPr>
        <p:spPr>
          <a:xfrm>
            <a:off x="6744928" y="1825625"/>
            <a:ext cx="4608871" cy="4351338"/>
          </a:xfrm>
        </p:spPr>
        <p:txBody>
          <a:bodyPr/>
          <a:lstStyle/>
          <a:p>
            <a:pPr marL="514350" indent="-514350">
              <a:buAutoNum type="arabicPeriod"/>
            </a:pPr>
            <a:r>
              <a:rPr lang="en-US" dirty="0"/>
              <a:t>Family (</a:t>
            </a:r>
            <a:r>
              <a:rPr lang="en-US" dirty="0" err="1"/>
              <a:t>Mr</a:t>
            </a:r>
            <a:r>
              <a:rPr lang="en-US" dirty="0"/>
              <a:t> Fothergill, Else, Malcolm)</a:t>
            </a:r>
          </a:p>
          <a:p>
            <a:pPr marL="514350" indent="-514350">
              <a:buAutoNum type="arabicPeriod"/>
            </a:pPr>
            <a:r>
              <a:rPr lang="en-US" dirty="0"/>
              <a:t>Friends (Rosie)</a:t>
            </a:r>
          </a:p>
          <a:p>
            <a:pPr marL="514350" indent="-514350">
              <a:buAutoNum type="arabicPeriod"/>
            </a:pPr>
            <a:r>
              <a:rPr lang="en-US" dirty="0"/>
              <a:t>Home (</a:t>
            </a:r>
            <a:r>
              <a:rPr lang="en-US" dirty="0" err="1"/>
              <a:t>Strelley</a:t>
            </a:r>
            <a:r>
              <a:rPr lang="en-US" dirty="0"/>
              <a:t>)</a:t>
            </a:r>
          </a:p>
          <a:p>
            <a:pPr marL="514350" indent="-514350">
              <a:buAutoNum type="arabicPeriod"/>
            </a:pPr>
            <a:r>
              <a:rPr lang="en-US" dirty="0"/>
              <a:t>Beliefs (Honesty)</a:t>
            </a:r>
          </a:p>
          <a:p>
            <a:pPr marL="514350" indent="-514350">
              <a:buAutoNum type="arabicPeriod"/>
            </a:pPr>
            <a:r>
              <a:rPr lang="en-US" dirty="0"/>
              <a:t>My country (Poland)</a:t>
            </a:r>
            <a:endParaRPr lang="en-GB" dirty="0"/>
          </a:p>
        </p:txBody>
      </p:sp>
      <p:pic>
        <p:nvPicPr>
          <p:cNvPr id="4" name="Picture 3">
            <a:extLst>
              <a:ext uri="{FF2B5EF4-FFF2-40B4-BE49-F238E27FC236}">
                <a16:creationId xmlns:a16="http://schemas.microsoft.com/office/drawing/2014/main" id="{DF4BD890-4832-43B1-9662-4822C937CF18}"/>
              </a:ext>
            </a:extLst>
          </p:cNvPr>
          <p:cNvPicPr>
            <a:picLocks noChangeAspect="1"/>
          </p:cNvPicPr>
          <p:nvPr/>
        </p:nvPicPr>
        <p:blipFill>
          <a:blip r:embed="rId2"/>
          <a:stretch>
            <a:fillRect/>
          </a:stretch>
        </p:blipFill>
        <p:spPr>
          <a:xfrm>
            <a:off x="132457" y="365125"/>
            <a:ext cx="6401355" cy="6134632"/>
          </a:xfrm>
          <a:prstGeom prst="rect">
            <a:avLst/>
          </a:prstGeom>
        </p:spPr>
      </p:pic>
    </p:spTree>
    <p:extLst>
      <p:ext uri="{BB962C8B-B14F-4D97-AF65-F5344CB8AC3E}">
        <p14:creationId xmlns:p14="http://schemas.microsoft.com/office/powerpoint/2010/main" val="357532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8C73-C09E-4F5D-8414-42E627133005}"/>
              </a:ext>
            </a:extLst>
          </p:cNvPr>
          <p:cNvSpPr>
            <a:spLocks noGrp="1"/>
          </p:cNvSpPr>
          <p:nvPr>
            <p:ph type="title"/>
          </p:nvPr>
        </p:nvSpPr>
        <p:spPr>
          <a:xfrm>
            <a:off x="6636774" y="365125"/>
            <a:ext cx="4717025" cy="1325563"/>
          </a:xfrm>
        </p:spPr>
        <p:txBody>
          <a:bodyPr>
            <a:normAutofit fontScale="90000"/>
          </a:bodyPr>
          <a:lstStyle/>
          <a:p>
            <a:r>
              <a:rPr lang="en-US" dirty="0"/>
              <a:t>5 things that are important to </a:t>
            </a:r>
            <a:r>
              <a:rPr lang="en-US" dirty="0" err="1"/>
              <a:t>Mrs</a:t>
            </a:r>
            <a:r>
              <a:rPr lang="en-US" dirty="0"/>
              <a:t> Moore</a:t>
            </a:r>
            <a:endParaRPr lang="en-GB" dirty="0"/>
          </a:p>
        </p:txBody>
      </p:sp>
      <p:sp>
        <p:nvSpPr>
          <p:cNvPr id="3" name="Content Placeholder 2">
            <a:extLst>
              <a:ext uri="{FF2B5EF4-FFF2-40B4-BE49-F238E27FC236}">
                <a16:creationId xmlns:a16="http://schemas.microsoft.com/office/drawing/2014/main" id="{078C6915-E921-4B28-AB62-B3DB7EF47519}"/>
              </a:ext>
            </a:extLst>
          </p:cNvPr>
          <p:cNvSpPr>
            <a:spLocks noGrp="1"/>
          </p:cNvSpPr>
          <p:nvPr>
            <p:ph idx="1"/>
          </p:nvPr>
        </p:nvSpPr>
        <p:spPr>
          <a:xfrm>
            <a:off x="6744928" y="1825625"/>
            <a:ext cx="4608871" cy="4351338"/>
          </a:xfrm>
        </p:spPr>
        <p:txBody>
          <a:bodyPr/>
          <a:lstStyle/>
          <a:p>
            <a:pPr marL="514350" indent="-514350">
              <a:buAutoNum type="arabicPeriod"/>
            </a:pPr>
            <a:r>
              <a:rPr lang="en-US" dirty="0"/>
              <a:t>Family (</a:t>
            </a:r>
            <a:r>
              <a:rPr lang="en-US" dirty="0" err="1"/>
              <a:t>Mr</a:t>
            </a:r>
            <a:r>
              <a:rPr lang="en-US" dirty="0"/>
              <a:t> Moore, Elijah and Jonah)</a:t>
            </a:r>
          </a:p>
          <a:p>
            <a:pPr marL="514350" indent="-514350">
              <a:buAutoNum type="arabicPeriod"/>
            </a:pPr>
            <a:r>
              <a:rPr lang="en-US" dirty="0"/>
              <a:t>Friends (Bryony)</a:t>
            </a:r>
          </a:p>
          <a:p>
            <a:pPr marL="514350" indent="-514350">
              <a:buAutoNum type="arabicPeriod"/>
            </a:pPr>
            <a:r>
              <a:rPr lang="en-US" dirty="0"/>
              <a:t>Home (Beeston)</a:t>
            </a:r>
          </a:p>
          <a:p>
            <a:pPr marL="514350" indent="-514350">
              <a:buAutoNum type="arabicPeriod"/>
            </a:pPr>
            <a:r>
              <a:rPr lang="en-US" dirty="0"/>
              <a:t>Beliefs (Following Jesus’ example)</a:t>
            </a:r>
          </a:p>
          <a:p>
            <a:pPr marL="514350" indent="-514350">
              <a:buAutoNum type="arabicPeriod"/>
            </a:pPr>
            <a:r>
              <a:rPr lang="en-US" dirty="0"/>
              <a:t>My country (Isle of Man)</a:t>
            </a:r>
            <a:endParaRPr lang="en-GB" dirty="0"/>
          </a:p>
        </p:txBody>
      </p:sp>
      <p:pic>
        <p:nvPicPr>
          <p:cNvPr id="4" name="Picture 3">
            <a:extLst>
              <a:ext uri="{FF2B5EF4-FFF2-40B4-BE49-F238E27FC236}">
                <a16:creationId xmlns:a16="http://schemas.microsoft.com/office/drawing/2014/main" id="{DF4BD890-4832-43B1-9662-4822C937CF18}"/>
              </a:ext>
            </a:extLst>
          </p:cNvPr>
          <p:cNvPicPr>
            <a:picLocks noChangeAspect="1"/>
          </p:cNvPicPr>
          <p:nvPr/>
        </p:nvPicPr>
        <p:blipFill>
          <a:blip r:embed="rId2"/>
          <a:stretch>
            <a:fillRect/>
          </a:stretch>
        </p:blipFill>
        <p:spPr>
          <a:xfrm>
            <a:off x="132457" y="365125"/>
            <a:ext cx="6401355" cy="6134632"/>
          </a:xfrm>
          <a:prstGeom prst="rect">
            <a:avLst/>
          </a:prstGeom>
        </p:spPr>
      </p:pic>
    </p:spTree>
    <p:extLst>
      <p:ext uri="{BB962C8B-B14F-4D97-AF65-F5344CB8AC3E}">
        <p14:creationId xmlns:p14="http://schemas.microsoft.com/office/powerpoint/2010/main" val="296174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4D4-84BD-4561-A28E-985C31579EB0}"/>
              </a:ext>
            </a:extLst>
          </p:cNvPr>
          <p:cNvSpPr>
            <a:spLocks noGrp="1"/>
          </p:cNvSpPr>
          <p:nvPr>
            <p:ph type="title"/>
          </p:nvPr>
        </p:nvSpPr>
        <p:spPr>
          <a:xfrm>
            <a:off x="599209" y="1851025"/>
            <a:ext cx="10515600" cy="1325563"/>
          </a:xfrm>
        </p:spPr>
        <p:txBody>
          <a:bodyPr/>
          <a:lstStyle/>
          <a:p>
            <a:r>
              <a:rPr lang="en-US" dirty="0"/>
              <a:t>1. Family</a:t>
            </a:r>
            <a:endParaRPr lang="en-GB" dirty="0"/>
          </a:p>
        </p:txBody>
      </p:sp>
      <p:pic>
        <p:nvPicPr>
          <p:cNvPr id="4" name="Picture 3">
            <a:extLst>
              <a:ext uri="{FF2B5EF4-FFF2-40B4-BE49-F238E27FC236}">
                <a16:creationId xmlns:a16="http://schemas.microsoft.com/office/drawing/2014/main" id="{3343C95C-B459-4102-B749-1E1C636F540B}"/>
              </a:ext>
            </a:extLst>
          </p:cNvPr>
          <p:cNvPicPr>
            <a:picLocks noChangeAspect="1"/>
          </p:cNvPicPr>
          <p:nvPr/>
        </p:nvPicPr>
        <p:blipFill>
          <a:blip r:embed="rId2"/>
          <a:stretch>
            <a:fillRect/>
          </a:stretch>
        </p:blipFill>
        <p:spPr>
          <a:xfrm>
            <a:off x="3592574" y="365125"/>
            <a:ext cx="8169936" cy="6014419"/>
          </a:xfrm>
          <a:prstGeom prst="rect">
            <a:avLst/>
          </a:prstGeom>
        </p:spPr>
      </p:pic>
      <p:pic>
        <p:nvPicPr>
          <p:cNvPr id="5" name="Picture 4">
            <a:extLst>
              <a:ext uri="{FF2B5EF4-FFF2-40B4-BE49-F238E27FC236}">
                <a16:creationId xmlns:a16="http://schemas.microsoft.com/office/drawing/2014/main" id="{D827B50C-BCAF-48A4-A21B-AB1B5B5E796B}"/>
              </a:ext>
            </a:extLst>
          </p:cNvPr>
          <p:cNvPicPr>
            <a:picLocks noChangeAspect="1"/>
          </p:cNvPicPr>
          <p:nvPr/>
        </p:nvPicPr>
        <p:blipFill>
          <a:blip r:embed="rId3"/>
          <a:stretch>
            <a:fillRect/>
          </a:stretch>
        </p:blipFill>
        <p:spPr>
          <a:xfrm>
            <a:off x="742000" y="262649"/>
            <a:ext cx="2202873" cy="1624175"/>
          </a:xfrm>
          <a:prstGeom prst="rect">
            <a:avLst/>
          </a:prstGeom>
        </p:spPr>
      </p:pic>
      <p:pic>
        <p:nvPicPr>
          <p:cNvPr id="6" name="Picture 5">
            <a:extLst>
              <a:ext uri="{FF2B5EF4-FFF2-40B4-BE49-F238E27FC236}">
                <a16:creationId xmlns:a16="http://schemas.microsoft.com/office/drawing/2014/main" id="{3F9B70B4-174A-40C5-B02F-F878B0E2C779}"/>
              </a:ext>
            </a:extLst>
          </p:cNvPr>
          <p:cNvPicPr>
            <a:picLocks noChangeAspect="1"/>
          </p:cNvPicPr>
          <p:nvPr/>
        </p:nvPicPr>
        <p:blipFill>
          <a:blip r:embed="rId4"/>
          <a:stretch>
            <a:fillRect/>
          </a:stretch>
        </p:blipFill>
        <p:spPr>
          <a:xfrm>
            <a:off x="599209" y="3176588"/>
            <a:ext cx="2720009" cy="2606675"/>
          </a:xfrm>
          <a:prstGeom prst="rect">
            <a:avLst/>
          </a:prstGeom>
        </p:spPr>
      </p:pic>
    </p:spTree>
    <p:extLst>
      <p:ext uri="{BB962C8B-B14F-4D97-AF65-F5344CB8AC3E}">
        <p14:creationId xmlns:p14="http://schemas.microsoft.com/office/powerpoint/2010/main" val="224856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4D4-84BD-4561-A28E-985C31579EB0}"/>
              </a:ext>
            </a:extLst>
          </p:cNvPr>
          <p:cNvSpPr>
            <a:spLocks noGrp="1"/>
          </p:cNvSpPr>
          <p:nvPr>
            <p:ph type="title"/>
          </p:nvPr>
        </p:nvSpPr>
        <p:spPr>
          <a:xfrm>
            <a:off x="599209" y="1851025"/>
            <a:ext cx="10515600" cy="1325563"/>
          </a:xfrm>
        </p:spPr>
        <p:txBody>
          <a:bodyPr/>
          <a:lstStyle/>
          <a:p>
            <a:r>
              <a:rPr lang="en-US" dirty="0"/>
              <a:t>2. Friends</a:t>
            </a:r>
            <a:endParaRPr lang="en-GB" dirty="0"/>
          </a:p>
        </p:txBody>
      </p:sp>
      <p:pic>
        <p:nvPicPr>
          <p:cNvPr id="5" name="Picture 4">
            <a:extLst>
              <a:ext uri="{FF2B5EF4-FFF2-40B4-BE49-F238E27FC236}">
                <a16:creationId xmlns:a16="http://schemas.microsoft.com/office/drawing/2014/main" id="{D827B50C-BCAF-48A4-A21B-AB1B5B5E796B}"/>
              </a:ext>
            </a:extLst>
          </p:cNvPr>
          <p:cNvPicPr>
            <a:picLocks noChangeAspect="1"/>
          </p:cNvPicPr>
          <p:nvPr/>
        </p:nvPicPr>
        <p:blipFill>
          <a:blip r:embed="rId2"/>
          <a:stretch>
            <a:fillRect/>
          </a:stretch>
        </p:blipFill>
        <p:spPr>
          <a:xfrm>
            <a:off x="742000" y="262649"/>
            <a:ext cx="2202873" cy="1624175"/>
          </a:xfrm>
          <a:prstGeom prst="rect">
            <a:avLst/>
          </a:prstGeom>
        </p:spPr>
      </p:pic>
      <p:pic>
        <p:nvPicPr>
          <p:cNvPr id="6" name="Picture 5">
            <a:extLst>
              <a:ext uri="{FF2B5EF4-FFF2-40B4-BE49-F238E27FC236}">
                <a16:creationId xmlns:a16="http://schemas.microsoft.com/office/drawing/2014/main" id="{3F9B70B4-174A-40C5-B02F-F878B0E2C779}"/>
              </a:ext>
            </a:extLst>
          </p:cNvPr>
          <p:cNvPicPr>
            <a:picLocks noChangeAspect="1"/>
          </p:cNvPicPr>
          <p:nvPr/>
        </p:nvPicPr>
        <p:blipFill>
          <a:blip r:embed="rId3"/>
          <a:stretch>
            <a:fillRect/>
          </a:stretch>
        </p:blipFill>
        <p:spPr>
          <a:xfrm>
            <a:off x="599209" y="3176588"/>
            <a:ext cx="2720009" cy="2606675"/>
          </a:xfrm>
          <a:prstGeom prst="rect">
            <a:avLst/>
          </a:prstGeom>
        </p:spPr>
      </p:pic>
      <p:pic>
        <p:nvPicPr>
          <p:cNvPr id="3" name="Picture 2">
            <a:extLst>
              <a:ext uri="{FF2B5EF4-FFF2-40B4-BE49-F238E27FC236}">
                <a16:creationId xmlns:a16="http://schemas.microsoft.com/office/drawing/2014/main" id="{17CF781E-0B1E-4F1B-891D-9AEDC73E35E7}"/>
              </a:ext>
            </a:extLst>
          </p:cNvPr>
          <p:cNvPicPr>
            <a:picLocks noChangeAspect="1"/>
          </p:cNvPicPr>
          <p:nvPr/>
        </p:nvPicPr>
        <p:blipFill>
          <a:blip r:embed="rId4"/>
          <a:stretch>
            <a:fillRect/>
          </a:stretch>
        </p:blipFill>
        <p:spPr>
          <a:xfrm>
            <a:off x="3936824" y="748657"/>
            <a:ext cx="7717706" cy="5034606"/>
          </a:xfrm>
          <a:prstGeom prst="rect">
            <a:avLst/>
          </a:prstGeom>
        </p:spPr>
      </p:pic>
    </p:spTree>
    <p:extLst>
      <p:ext uri="{BB962C8B-B14F-4D97-AF65-F5344CB8AC3E}">
        <p14:creationId xmlns:p14="http://schemas.microsoft.com/office/powerpoint/2010/main" val="342235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4D4-84BD-4561-A28E-985C31579EB0}"/>
              </a:ext>
            </a:extLst>
          </p:cNvPr>
          <p:cNvSpPr>
            <a:spLocks noGrp="1"/>
          </p:cNvSpPr>
          <p:nvPr>
            <p:ph type="title"/>
          </p:nvPr>
        </p:nvSpPr>
        <p:spPr>
          <a:xfrm>
            <a:off x="599209" y="1851025"/>
            <a:ext cx="10515600" cy="1325563"/>
          </a:xfrm>
        </p:spPr>
        <p:txBody>
          <a:bodyPr/>
          <a:lstStyle/>
          <a:p>
            <a:r>
              <a:rPr lang="en-US" dirty="0"/>
              <a:t>3. Home</a:t>
            </a:r>
            <a:endParaRPr lang="en-GB" dirty="0"/>
          </a:p>
        </p:txBody>
      </p:sp>
      <p:pic>
        <p:nvPicPr>
          <p:cNvPr id="5" name="Picture 4">
            <a:extLst>
              <a:ext uri="{FF2B5EF4-FFF2-40B4-BE49-F238E27FC236}">
                <a16:creationId xmlns:a16="http://schemas.microsoft.com/office/drawing/2014/main" id="{D827B50C-BCAF-48A4-A21B-AB1B5B5E796B}"/>
              </a:ext>
            </a:extLst>
          </p:cNvPr>
          <p:cNvPicPr>
            <a:picLocks noChangeAspect="1"/>
          </p:cNvPicPr>
          <p:nvPr/>
        </p:nvPicPr>
        <p:blipFill>
          <a:blip r:embed="rId2"/>
          <a:stretch>
            <a:fillRect/>
          </a:stretch>
        </p:blipFill>
        <p:spPr>
          <a:xfrm>
            <a:off x="742000" y="262649"/>
            <a:ext cx="2202873" cy="1624175"/>
          </a:xfrm>
          <a:prstGeom prst="rect">
            <a:avLst/>
          </a:prstGeom>
        </p:spPr>
      </p:pic>
      <p:pic>
        <p:nvPicPr>
          <p:cNvPr id="6" name="Picture 5">
            <a:extLst>
              <a:ext uri="{FF2B5EF4-FFF2-40B4-BE49-F238E27FC236}">
                <a16:creationId xmlns:a16="http://schemas.microsoft.com/office/drawing/2014/main" id="{3F9B70B4-174A-40C5-B02F-F878B0E2C779}"/>
              </a:ext>
            </a:extLst>
          </p:cNvPr>
          <p:cNvPicPr>
            <a:picLocks noChangeAspect="1"/>
          </p:cNvPicPr>
          <p:nvPr/>
        </p:nvPicPr>
        <p:blipFill>
          <a:blip r:embed="rId3"/>
          <a:stretch>
            <a:fillRect/>
          </a:stretch>
        </p:blipFill>
        <p:spPr>
          <a:xfrm>
            <a:off x="599209" y="3176588"/>
            <a:ext cx="2720009" cy="2606675"/>
          </a:xfrm>
          <a:prstGeom prst="rect">
            <a:avLst/>
          </a:prstGeom>
        </p:spPr>
      </p:pic>
      <p:pic>
        <p:nvPicPr>
          <p:cNvPr id="4" name="Picture 3">
            <a:extLst>
              <a:ext uri="{FF2B5EF4-FFF2-40B4-BE49-F238E27FC236}">
                <a16:creationId xmlns:a16="http://schemas.microsoft.com/office/drawing/2014/main" id="{D4337C48-52A5-4C2A-BFD5-8089E3AA62C9}"/>
              </a:ext>
            </a:extLst>
          </p:cNvPr>
          <p:cNvPicPr>
            <a:picLocks noChangeAspect="1"/>
          </p:cNvPicPr>
          <p:nvPr/>
        </p:nvPicPr>
        <p:blipFill>
          <a:blip r:embed="rId4"/>
          <a:stretch>
            <a:fillRect/>
          </a:stretch>
        </p:blipFill>
        <p:spPr>
          <a:xfrm>
            <a:off x="3893968" y="395755"/>
            <a:ext cx="7347551" cy="5132209"/>
          </a:xfrm>
          <a:prstGeom prst="rect">
            <a:avLst/>
          </a:prstGeom>
        </p:spPr>
      </p:pic>
    </p:spTree>
    <p:extLst>
      <p:ext uri="{BB962C8B-B14F-4D97-AF65-F5344CB8AC3E}">
        <p14:creationId xmlns:p14="http://schemas.microsoft.com/office/powerpoint/2010/main" val="104182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4D4-84BD-4561-A28E-985C31579EB0}"/>
              </a:ext>
            </a:extLst>
          </p:cNvPr>
          <p:cNvSpPr>
            <a:spLocks noGrp="1"/>
          </p:cNvSpPr>
          <p:nvPr>
            <p:ph type="title"/>
          </p:nvPr>
        </p:nvSpPr>
        <p:spPr>
          <a:xfrm>
            <a:off x="599209" y="1851025"/>
            <a:ext cx="10515600" cy="1325563"/>
          </a:xfrm>
        </p:spPr>
        <p:txBody>
          <a:bodyPr/>
          <a:lstStyle/>
          <a:p>
            <a:r>
              <a:rPr lang="en-US" dirty="0"/>
              <a:t>4. Beliefs</a:t>
            </a:r>
            <a:endParaRPr lang="en-GB" dirty="0"/>
          </a:p>
        </p:txBody>
      </p:sp>
      <p:pic>
        <p:nvPicPr>
          <p:cNvPr id="5" name="Picture 4">
            <a:extLst>
              <a:ext uri="{FF2B5EF4-FFF2-40B4-BE49-F238E27FC236}">
                <a16:creationId xmlns:a16="http://schemas.microsoft.com/office/drawing/2014/main" id="{D827B50C-BCAF-48A4-A21B-AB1B5B5E796B}"/>
              </a:ext>
            </a:extLst>
          </p:cNvPr>
          <p:cNvPicPr>
            <a:picLocks noChangeAspect="1"/>
          </p:cNvPicPr>
          <p:nvPr/>
        </p:nvPicPr>
        <p:blipFill>
          <a:blip r:embed="rId2"/>
          <a:stretch>
            <a:fillRect/>
          </a:stretch>
        </p:blipFill>
        <p:spPr>
          <a:xfrm>
            <a:off x="742000" y="262649"/>
            <a:ext cx="2202873" cy="1624175"/>
          </a:xfrm>
          <a:prstGeom prst="rect">
            <a:avLst/>
          </a:prstGeom>
        </p:spPr>
      </p:pic>
      <p:pic>
        <p:nvPicPr>
          <p:cNvPr id="6" name="Picture 5">
            <a:extLst>
              <a:ext uri="{FF2B5EF4-FFF2-40B4-BE49-F238E27FC236}">
                <a16:creationId xmlns:a16="http://schemas.microsoft.com/office/drawing/2014/main" id="{3F9B70B4-174A-40C5-B02F-F878B0E2C779}"/>
              </a:ext>
            </a:extLst>
          </p:cNvPr>
          <p:cNvPicPr>
            <a:picLocks noChangeAspect="1"/>
          </p:cNvPicPr>
          <p:nvPr/>
        </p:nvPicPr>
        <p:blipFill>
          <a:blip r:embed="rId3"/>
          <a:stretch>
            <a:fillRect/>
          </a:stretch>
        </p:blipFill>
        <p:spPr>
          <a:xfrm>
            <a:off x="599209" y="3176588"/>
            <a:ext cx="2720009" cy="2606675"/>
          </a:xfrm>
          <a:prstGeom prst="rect">
            <a:avLst/>
          </a:prstGeom>
        </p:spPr>
      </p:pic>
      <p:pic>
        <p:nvPicPr>
          <p:cNvPr id="3" name="Picture 2">
            <a:extLst>
              <a:ext uri="{FF2B5EF4-FFF2-40B4-BE49-F238E27FC236}">
                <a16:creationId xmlns:a16="http://schemas.microsoft.com/office/drawing/2014/main" id="{F0B7FD49-DE3A-4804-B602-52C1A880BBCE}"/>
              </a:ext>
            </a:extLst>
          </p:cNvPr>
          <p:cNvPicPr>
            <a:picLocks noChangeAspect="1"/>
          </p:cNvPicPr>
          <p:nvPr/>
        </p:nvPicPr>
        <p:blipFill>
          <a:blip r:embed="rId4"/>
          <a:stretch>
            <a:fillRect/>
          </a:stretch>
        </p:blipFill>
        <p:spPr>
          <a:xfrm>
            <a:off x="3865206" y="262648"/>
            <a:ext cx="7584794" cy="6316711"/>
          </a:xfrm>
          <a:prstGeom prst="rect">
            <a:avLst/>
          </a:prstGeom>
        </p:spPr>
      </p:pic>
      <p:pic>
        <p:nvPicPr>
          <p:cNvPr id="9" name="Picture 8">
            <a:extLst>
              <a:ext uri="{FF2B5EF4-FFF2-40B4-BE49-F238E27FC236}">
                <a16:creationId xmlns:a16="http://schemas.microsoft.com/office/drawing/2014/main" id="{8E58731D-8C4B-458A-887C-0F4F9F58583E}"/>
              </a:ext>
            </a:extLst>
          </p:cNvPr>
          <p:cNvPicPr>
            <a:picLocks noChangeAspect="1"/>
          </p:cNvPicPr>
          <p:nvPr/>
        </p:nvPicPr>
        <p:blipFill>
          <a:blip r:embed="rId4"/>
          <a:stretch>
            <a:fillRect/>
          </a:stretch>
        </p:blipFill>
        <p:spPr>
          <a:xfrm>
            <a:off x="4017606" y="415048"/>
            <a:ext cx="7584794" cy="6316711"/>
          </a:xfrm>
          <a:prstGeom prst="rect">
            <a:avLst/>
          </a:prstGeom>
        </p:spPr>
      </p:pic>
    </p:spTree>
    <p:extLst>
      <p:ext uri="{BB962C8B-B14F-4D97-AF65-F5344CB8AC3E}">
        <p14:creationId xmlns:p14="http://schemas.microsoft.com/office/powerpoint/2010/main" val="144247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B4D4-84BD-4561-A28E-985C31579EB0}"/>
              </a:ext>
            </a:extLst>
          </p:cNvPr>
          <p:cNvSpPr>
            <a:spLocks noGrp="1"/>
          </p:cNvSpPr>
          <p:nvPr>
            <p:ph type="title"/>
          </p:nvPr>
        </p:nvSpPr>
        <p:spPr>
          <a:xfrm>
            <a:off x="599209" y="1851025"/>
            <a:ext cx="10515600" cy="1325563"/>
          </a:xfrm>
        </p:spPr>
        <p:txBody>
          <a:bodyPr/>
          <a:lstStyle/>
          <a:p>
            <a:r>
              <a:rPr lang="en-US" dirty="0"/>
              <a:t>5. Country</a:t>
            </a:r>
            <a:endParaRPr lang="en-GB" dirty="0"/>
          </a:p>
        </p:txBody>
      </p:sp>
      <p:pic>
        <p:nvPicPr>
          <p:cNvPr id="5" name="Picture 4">
            <a:extLst>
              <a:ext uri="{FF2B5EF4-FFF2-40B4-BE49-F238E27FC236}">
                <a16:creationId xmlns:a16="http://schemas.microsoft.com/office/drawing/2014/main" id="{D827B50C-BCAF-48A4-A21B-AB1B5B5E796B}"/>
              </a:ext>
            </a:extLst>
          </p:cNvPr>
          <p:cNvPicPr>
            <a:picLocks noChangeAspect="1"/>
          </p:cNvPicPr>
          <p:nvPr/>
        </p:nvPicPr>
        <p:blipFill>
          <a:blip r:embed="rId2"/>
          <a:stretch>
            <a:fillRect/>
          </a:stretch>
        </p:blipFill>
        <p:spPr>
          <a:xfrm>
            <a:off x="742000" y="262649"/>
            <a:ext cx="2202873" cy="1624175"/>
          </a:xfrm>
          <a:prstGeom prst="rect">
            <a:avLst/>
          </a:prstGeom>
        </p:spPr>
      </p:pic>
      <p:pic>
        <p:nvPicPr>
          <p:cNvPr id="6" name="Picture 5">
            <a:extLst>
              <a:ext uri="{FF2B5EF4-FFF2-40B4-BE49-F238E27FC236}">
                <a16:creationId xmlns:a16="http://schemas.microsoft.com/office/drawing/2014/main" id="{3F9B70B4-174A-40C5-B02F-F878B0E2C779}"/>
              </a:ext>
            </a:extLst>
          </p:cNvPr>
          <p:cNvPicPr>
            <a:picLocks noChangeAspect="1"/>
          </p:cNvPicPr>
          <p:nvPr/>
        </p:nvPicPr>
        <p:blipFill>
          <a:blip r:embed="rId3"/>
          <a:stretch>
            <a:fillRect/>
          </a:stretch>
        </p:blipFill>
        <p:spPr>
          <a:xfrm>
            <a:off x="599209" y="3176588"/>
            <a:ext cx="2720009" cy="2606675"/>
          </a:xfrm>
          <a:prstGeom prst="rect">
            <a:avLst/>
          </a:prstGeom>
        </p:spPr>
      </p:pic>
      <p:pic>
        <p:nvPicPr>
          <p:cNvPr id="8" name="Picture 7">
            <a:extLst>
              <a:ext uri="{FF2B5EF4-FFF2-40B4-BE49-F238E27FC236}">
                <a16:creationId xmlns:a16="http://schemas.microsoft.com/office/drawing/2014/main" id="{727C226E-B432-4E63-B12C-24DCCF9AF9BD}"/>
              </a:ext>
            </a:extLst>
          </p:cNvPr>
          <p:cNvPicPr>
            <a:picLocks noChangeAspect="1"/>
          </p:cNvPicPr>
          <p:nvPr/>
        </p:nvPicPr>
        <p:blipFill>
          <a:blip r:embed="rId4"/>
          <a:stretch>
            <a:fillRect/>
          </a:stretch>
        </p:blipFill>
        <p:spPr>
          <a:xfrm>
            <a:off x="3087664" y="1795301"/>
            <a:ext cx="3238212" cy="3431730"/>
          </a:xfrm>
          <a:prstGeom prst="rect">
            <a:avLst/>
          </a:prstGeom>
        </p:spPr>
      </p:pic>
      <p:pic>
        <p:nvPicPr>
          <p:cNvPr id="4" name="Picture 3">
            <a:extLst>
              <a:ext uri="{FF2B5EF4-FFF2-40B4-BE49-F238E27FC236}">
                <a16:creationId xmlns:a16="http://schemas.microsoft.com/office/drawing/2014/main" id="{A5F73D40-912F-4B6F-9D67-73C085647631}"/>
              </a:ext>
            </a:extLst>
          </p:cNvPr>
          <p:cNvPicPr>
            <a:picLocks noChangeAspect="1"/>
          </p:cNvPicPr>
          <p:nvPr/>
        </p:nvPicPr>
        <p:blipFill rotWithShape="1">
          <a:blip r:embed="rId5"/>
          <a:srcRect t="5842"/>
          <a:stretch/>
        </p:blipFill>
        <p:spPr>
          <a:xfrm>
            <a:off x="6096001" y="3641650"/>
            <a:ext cx="6005486" cy="3170762"/>
          </a:xfrm>
          <a:prstGeom prst="rect">
            <a:avLst/>
          </a:prstGeom>
        </p:spPr>
      </p:pic>
      <p:pic>
        <p:nvPicPr>
          <p:cNvPr id="7" name="Picture 6">
            <a:extLst>
              <a:ext uri="{FF2B5EF4-FFF2-40B4-BE49-F238E27FC236}">
                <a16:creationId xmlns:a16="http://schemas.microsoft.com/office/drawing/2014/main" id="{0E4C0F29-E2E1-4346-8BE0-378F25C4EDEC}"/>
              </a:ext>
            </a:extLst>
          </p:cNvPr>
          <p:cNvPicPr>
            <a:picLocks noChangeAspect="1"/>
          </p:cNvPicPr>
          <p:nvPr/>
        </p:nvPicPr>
        <p:blipFill rotWithShape="1">
          <a:blip r:embed="rId6"/>
          <a:srcRect r="1616"/>
          <a:stretch/>
        </p:blipFill>
        <p:spPr>
          <a:xfrm>
            <a:off x="6096000" y="188688"/>
            <a:ext cx="6005487" cy="3337849"/>
          </a:xfrm>
          <a:prstGeom prst="rect">
            <a:avLst/>
          </a:prstGeom>
        </p:spPr>
      </p:pic>
      <p:pic>
        <p:nvPicPr>
          <p:cNvPr id="10" name="Picture 9">
            <a:extLst>
              <a:ext uri="{FF2B5EF4-FFF2-40B4-BE49-F238E27FC236}">
                <a16:creationId xmlns:a16="http://schemas.microsoft.com/office/drawing/2014/main" id="{9E2A5BF1-5C23-46F4-858E-6AF93D243CA4}"/>
              </a:ext>
            </a:extLst>
          </p:cNvPr>
          <p:cNvPicPr>
            <a:picLocks noChangeAspect="1"/>
          </p:cNvPicPr>
          <p:nvPr/>
        </p:nvPicPr>
        <p:blipFill>
          <a:blip r:embed="rId7"/>
          <a:stretch>
            <a:fillRect/>
          </a:stretch>
        </p:blipFill>
        <p:spPr>
          <a:xfrm>
            <a:off x="3448615" y="561258"/>
            <a:ext cx="1258155" cy="1649410"/>
          </a:xfrm>
          <a:prstGeom prst="rect">
            <a:avLst/>
          </a:prstGeom>
        </p:spPr>
      </p:pic>
    </p:spTree>
    <p:extLst>
      <p:ext uri="{BB962C8B-B14F-4D97-AF65-F5344CB8AC3E}">
        <p14:creationId xmlns:p14="http://schemas.microsoft.com/office/powerpoint/2010/main" val="158127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2DDC-FE42-4305-85AF-4927583D81F5}"/>
              </a:ext>
            </a:extLst>
          </p:cNvPr>
          <p:cNvSpPr>
            <a:spLocks noGrp="1"/>
          </p:cNvSpPr>
          <p:nvPr>
            <p:ph type="title"/>
          </p:nvPr>
        </p:nvSpPr>
        <p:spPr/>
        <p:txBody>
          <a:bodyPr/>
          <a:lstStyle/>
          <a:p>
            <a:r>
              <a:rPr lang="en-US" dirty="0"/>
              <a:t>What are the five important things to you?</a:t>
            </a:r>
            <a:endParaRPr lang="en-GB" dirty="0"/>
          </a:p>
        </p:txBody>
      </p:sp>
      <p:sp>
        <p:nvSpPr>
          <p:cNvPr id="3" name="Content Placeholder 2">
            <a:extLst>
              <a:ext uri="{FF2B5EF4-FFF2-40B4-BE49-F238E27FC236}">
                <a16:creationId xmlns:a16="http://schemas.microsoft.com/office/drawing/2014/main" id="{30686213-A7C1-45A6-8DA6-77B6452B89E8}"/>
              </a:ext>
            </a:extLst>
          </p:cNvPr>
          <p:cNvSpPr>
            <a:spLocks noGrp="1"/>
          </p:cNvSpPr>
          <p:nvPr>
            <p:ph idx="1"/>
          </p:nvPr>
        </p:nvSpPr>
        <p:spPr/>
        <p:txBody>
          <a:bodyPr/>
          <a:lstStyle/>
          <a:p>
            <a:pPr marL="0" indent="0">
              <a:buNone/>
            </a:pPr>
            <a:r>
              <a:rPr lang="en-US" dirty="0"/>
              <a:t>Write/ draw 5 things important to me! Write or draw on each finger of the handprint! This is an activity that you could do whilst you are exploring the classroom. Maybe you could cut out a hand and chat to your friend about the 5 important things to you.</a:t>
            </a:r>
            <a:endParaRPr lang="en-GB" dirty="0"/>
          </a:p>
        </p:txBody>
      </p:sp>
      <p:pic>
        <p:nvPicPr>
          <p:cNvPr id="4" name="Picture 3">
            <a:extLst>
              <a:ext uri="{FF2B5EF4-FFF2-40B4-BE49-F238E27FC236}">
                <a16:creationId xmlns:a16="http://schemas.microsoft.com/office/drawing/2014/main" id="{0F7244A0-47C3-4491-BA73-237624227B51}"/>
              </a:ext>
            </a:extLst>
          </p:cNvPr>
          <p:cNvPicPr>
            <a:picLocks noChangeAspect="1"/>
          </p:cNvPicPr>
          <p:nvPr/>
        </p:nvPicPr>
        <p:blipFill>
          <a:blip r:embed="rId2"/>
          <a:stretch>
            <a:fillRect/>
          </a:stretch>
        </p:blipFill>
        <p:spPr>
          <a:xfrm>
            <a:off x="3622724" y="3429000"/>
            <a:ext cx="4946552" cy="3458429"/>
          </a:xfrm>
          <a:prstGeom prst="rect">
            <a:avLst/>
          </a:prstGeom>
        </p:spPr>
      </p:pic>
    </p:spTree>
    <p:extLst>
      <p:ext uri="{BB962C8B-B14F-4D97-AF65-F5344CB8AC3E}">
        <p14:creationId xmlns:p14="http://schemas.microsoft.com/office/powerpoint/2010/main" val="98530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DD27-1588-4B2B-B3FA-C9554E1201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FD0516-E34B-4082-BC30-9D5091CEBF7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774EE9C-97E1-45F9-9041-DD826A0F7B35}"/>
              </a:ext>
            </a:extLst>
          </p:cNvPr>
          <p:cNvPicPr>
            <a:picLocks noChangeAspect="1"/>
          </p:cNvPicPr>
          <p:nvPr/>
        </p:nvPicPr>
        <p:blipFill>
          <a:blip r:embed="rId2"/>
          <a:stretch>
            <a:fillRect/>
          </a:stretch>
        </p:blipFill>
        <p:spPr>
          <a:xfrm>
            <a:off x="464332" y="285477"/>
            <a:ext cx="11263336" cy="6287045"/>
          </a:xfrm>
          <a:prstGeom prst="rect">
            <a:avLst/>
          </a:prstGeom>
        </p:spPr>
      </p:pic>
    </p:spTree>
    <p:extLst>
      <p:ext uri="{BB962C8B-B14F-4D97-AF65-F5344CB8AC3E}">
        <p14:creationId xmlns:p14="http://schemas.microsoft.com/office/powerpoint/2010/main" val="260181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755B-F5BD-46AF-9402-60B0F338D4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F967AC0-6637-448C-9629-B3E230C0B17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B6440DA-F78F-431B-9944-D282EF3AA49F}"/>
              </a:ext>
            </a:extLst>
          </p:cNvPr>
          <p:cNvPicPr>
            <a:picLocks noChangeAspect="1"/>
          </p:cNvPicPr>
          <p:nvPr/>
        </p:nvPicPr>
        <p:blipFill rotWithShape="1">
          <a:blip r:embed="rId2"/>
          <a:srcRect t="7348" b="3766"/>
          <a:stretch/>
        </p:blipFill>
        <p:spPr>
          <a:xfrm>
            <a:off x="636848" y="1"/>
            <a:ext cx="10918304" cy="6785264"/>
          </a:xfrm>
          <a:prstGeom prst="rect">
            <a:avLst/>
          </a:prstGeom>
        </p:spPr>
      </p:pic>
    </p:spTree>
    <p:extLst>
      <p:ext uri="{BB962C8B-B14F-4D97-AF65-F5344CB8AC3E}">
        <p14:creationId xmlns:p14="http://schemas.microsoft.com/office/powerpoint/2010/main" val="198546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F60F-184D-45AC-82C9-B7A7B3DF2086}"/>
              </a:ext>
            </a:extLst>
          </p:cNvPr>
          <p:cNvSpPr>
            <a:spLocks noGrp="1"/>
          </p:cNvSpPr>
          <p:nvPr>
            <p:ph type="title"/>
          </p:nvPr>
        </p:nvSpPr>
        <p:spPr>
          <a:xfrm>
            <a:off x="10384335" y="5320144"/>
            <a:ext cx="1627909" cy="256743"/>
          </a:xfrm>
        </p:spPr>
        <p:txBody>
          <a:bodyPr>
            <a:noAutofit/>
          </a:bodyPr>
          <a:lstStyle/>
          <a:p>
            <a:pPr algn="ctr"/>
            <a:r>
              <a:rPr lang="en-US" sz="2000" dirty="0"/>
              <a:t>Children to add their painted hand prints to decorate the large version of the symbol. One symbol made over the day.</a:t>
            </a:r>
            <a:endParaRPr lang="en-GB" sz="2000" dirty="0"/>
          </a:p>
        </p:txBody>
      </p:sp>
      <p:pic>
        <p:nvPicPr>
          <p:cNvPr id="4" name="Picture 3">
            <a:extLst>
              <a:ext uri="{FF2B5EF4-FFF2-40B4-BE49-F238E27FC236}">
                <a16:creationId xmlns:a16="http://schemas.microsoft.com/office/drawing/2014/main" id="{6B448503-DD66-431E-BC6E-AB43AADF9DC9}"/>
              </a:ext>
            </a:extLst>
          </p:cNvPr>
          <p:cNvPicPr>
            <a:picLocks noChangeAspect="1"/>
          </p:cNvPicPr>
          <p:nvPr/>
        </p:nvPicPr>
        <p:blipFill rotWithShape="1">
          <a:blip r:embed="rId2"/>
          <a:srcRect r="7180"/>
          <a:stretch/>
        </p:blipFill>
        <p:spPr>
          <a:xfrm>
            <a:off x="1880755" y="46007"/>
            <a:ext cx="7647709" cy="6390150"/>
          </a:xfrm>
          <a:prstGeom prst="rect">
            <a:avLst/>
          </a:prstGeom>
        </p:spPr>
      </p:pic>
    </p:spTree>
    <p:extLst>
      <p:ext uri="{BB962C8B-B14F-4D97-AF65-F5344CB8AC3E}">
        <p14:creationId xmlns:p14="http://schemas.microsoft.com/office/powerpoint/2010/main" val="171677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9E859-DAC5-4825-8BC1-0128399E9498}"/>
              </a:ext>
            </a:extLst>
          </p:cNvPr>
          <p:cNvSpPr>
            <a:spLocks noGrp="1"/>
          </p:cNvSpPr>
          <p:nvPr>
            <p:ph idx="1"/>
          </p:nvPr>
        </p:nvSpPr>
        <p:spPr>
          <a:xfrm>
            <a:off x="5834269" y="275121"/>
            <a:ext cx="6042991" cy="6085922"/>
          </a:xfrm>
        </p:spPr>
        <p:txBody>
          <a:bodyPr>
            <a:normAutofit/>
          </a:bodyPr>
          <a:lstStyle/>
          <a:p>
            <a:pPr marL="0" indent="0" algn="ctr">
              <a:buNone/>
            </a:pPr>
            <a:r>
              <a:rPr lang="en-US" sz="4400" dirty="0"/>
              <a:t>You are going to make a hanging mobile to take home to help you remember the Islamic symbol of the crescent and the star.</a:t>
            </a:r>
          </a:p>
          <a:p>
            <a:pPr marL="0" indent="0" algn="ctr">
              <a:buNone/>
            </a:pPr>
            <a:endParaRPr lang="en-US" sz="4400" dirty="0"/>
          </a:p>
          <a:p>
            <a:pPr marL="0" indent="0" algn="ctr">
              <a:buNone/>
            </a:pPr>
            <a:r>
              <a:rPr lang="en-US" sz="4400" dirty="0"/>
              <a:t>I wonder what symbol is important to you?</a:t>
            </a:r>
            <a:endParaRPr lang="en-GB" sz="4400" dirty="0"/>
          </a:p>
        </p:txBody>
      </p:sp>
      <p:pic>
        <p:nvPicPr>
          <p:cNvPr id="4" name="Picture 3">
            <a:extLst>
              <a:ext uri="{FF2B5EF4-FFF2-40B4-BE49-F238E27FC236}">
                <a16:creationId xmlns:a16="http://schemas.microsoft.com/office/drawing/2014/main" id="{E3412F5E-A038-4DF0-B6BB-2FE302D9341E}"/>
              </a:ext>
            </a:extLst>
          </p:cNvPr>
          <p:cNvPicPr>
            <a:picLocks noChangeAspect="1"/>
          </p:cNvPicPr>
          <p:nvPr/>
        </p:nvPicPr>
        <p:blipFill>
          <a:blip r:embed="rId2"/>
          <a:stretch>
            <a:fillRect/>
          </a:stretch>
        </p:blipFill>
        <p:spPr>
          <a:xfrm>
            <a:off x="387349" y="139778"/>
            <a:ext cx="5197373" cy="6598678"/>
          </a:xfrm>
          <a:prstGeom prst="rect">
            <a:avLst/>
          </a:prstGeom>
        </p:spPr>
      </p:pic>
    </p:spTree>
    <p:extLst>
      <p:ext uri="{BB962C8B-B14F-4D97-AF65-F5344CB8AC3E}">
        <p14:creationId xmlns:p14="http://schemas.microsoft.com/office/powerpoint/2010/main" val="65846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28DA-DD19-48E1-A20E-72846268CF2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51E249-EB52-43A3-9664-53BE46D72F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7FAE93D-EF57-4CB2-A259-4A4F47D89D2E}"/>
              </a:ext>
            </a:extLst>
          </p:cNvPr>
          <p:cNvPicPr>
            <a:picLocks noChangeAspect="1"/>
          </p:cNvPicPr>
          <p:nvPr/>
        </p:nvPicPr>
        <p:blipFill>
          <a:blip r:embed="rId2"/>
          <a:stretch>
            <a:fillRect/>
          </a:stretch>
        </p:blipFill>
        <p:spPr>
          <a:xfrm>
            <a:off x="369073" y="277857"/>
            <a:ext cx="11453853" cy="6302286"/>
          </a:xfrm>
          <a:prstGeom prst="rect">
            <a:avLst/>
          </a:prstGeom>
        </p:spPr>
      </p:pic>
    </p:spTree>
    <p:extLst>
      <p:ext uri="{BB962C8B-B14F-4D97-AF65-F5344CB8AC3E}">
        <p14:creationId xmlns:p14="http://schemas.microsoft.com/office/powerpoint/2010/main" val="65277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0C91-FFEF-4F65-95B9-8552377CB079}"/>
              </a:ext>
            </a:extLst>
          </p:cNvPr>
          <p:cNvSpPr>
            <a:spLocks noGrp="1"/>
          </p:cNvSpPr>
          <p:nvPr>
            <p:ph type="title"/>
          </p:nvPr>
        </p:nvSpPr>
        <p:spPr/>
        <p:txBody>
          <a:bodyPr/>
          <a:lstStyle/>
          <a:p>
            <a:r>
              <a:rPr lang="en-US" dirty="0"/>
              <a:t>The 5 pointed star represents the 5 important things to Muslims.</a:t>
            </a:r>
            <a:endParaRPr lang="en-GB" dirty="0"/>
          </a:p>
        </p:txBody>
      </p:sp>
      <p:pic>
        <p:nvPicPr>
          <p:cNvPr id="4" name="Picture 3">
            <a:extLst>
              <a:ext uri="{FF2B5EF4-FFF2-40B4-BE49-F238E27FC236}">
                <a16:creationId xmlns:a16="http://schemas.microsoft.com/office/drawing/2014/main" id="{C793C95D-483D-4902-999A-FFB7ED9EF816}"/>
              </a:ext>
            </a:extLst>
          </p:cNvPr>
          <p:cNvPicPr>
            <a:picLocks noChangeAspect="1"/>
          </p:cNvPicPr>
          <p:nvPr/>
        </p:nvPicPr>
        <p:blipFill rotWithShape="1">
          <a:blip r:embed="rId2"/>
          <a:srcRect r="7180"/>
          <a:stretch/>
        </p:blipFill>
        <p:spPr>
          <a:xfrm>
            <a:off x="7653130" y="1269724"/>
            <a:ext cx="3359426" cy="2807015"/>
          </a:xfrm>
          <a:prstGeom prst="rect">
            <a:avLst/>
          </a:prstGeom>
        </p:spPr>
      </p:pic>
      <p:pic>
        <p:nvPicPr>
          <p:cNvPr id="5" name="Picture 4">
            <a:extLst>
              <a:ext uri="{FF2B5EF4-FFF2-40B4-BE49-F238E27FC236}">
                <a16:creationId xmlns:a16="http://schemas.microsoft.com/office/drawing/2014/main" id="{DA4FCC7C-7B0C-4BD3-B489-33E4168FCEDC}"/>
              </a:ext>
            </a:extLst>
          </p:cNvPr>
          <p:cNvPicPr>
            <a:picLocks noChangeAspect="1"/>
          </p:cNvPicPr>
          <p:nvPr/>
        </p:nvPicPr>
        <p:blipFill>
          <a:blip r:embed="rId3"/>
          <a:stretch>
            <a:fillRect/>
          </a:stretch>
        </p:blipFill>
        <p:spPr>
          <a:xfrm>
            <a:off x="7220572" y="4184768"/>
            <a:ext cx="4412486" cy="2531834"/>
          </a:xfrm>
          <a:prstGeom prst="rect">
            <a:avLst/>
          </a:prstGeom>
        </p:spPr>
      </p:pic>
      <p:pic>
        <p:nvPicPr>
          <p:cNvPr id="7" name="Picture 6">
            <a:extLst>
              <a:ext uri="{FF2B5EF4-FFF2-40B4-BE49-F238E27FC236}">
                <a16:creationId xmlns:a16="http://schemas.microsoft.com/office/drawing/2014/main" id="{AAB1BE95-D1E5-4D67-8FCE-3A9064894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3" y="1620868"/>
            <a:ext cx="5908311" cy="5127801"/>
          </a:xfrm>
          <a:prstGeom prst="rect">
            <a:avLst/>
          </a:prstGeom>
        </p:spPr>
      </p:pic>
    </p:spTree>
    <p:extLst>
      <p:ext uri="{BB962C8B-B14F-4D97-AF65-F5344CB8AC3E}">
        <p14:creationId xmlns:p14="http://schemas.microsoft.com/office/powerpoint/2010/main" val="12017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9F59-015F-4F06-88EC-44A23E6E4273}"/>
              </a:ext>
            </a:extLst>
          </p:cNvPr>
          <p:cNvSpPr>
            <a:spLocks noGrp="1"/>
          </p:cNvSpPr>
          <p:nvPr>
            <p:ph type="title"/>
          </p:nvPr>
        </p:nvSpPr>
        <p:spPr/>
        <p:txBody>
          <a:bodyPr>
            <a:normAutofit fontScale="90000"/>
          </a:bodyPr>
          <a:lstStyle/>
          <a:p>
            <a:r>
              <a:rPr lang="en-GB" dirty="0">
                <a:hlinkClick r:id="rId2"/>
              </a:rPr>
              <a:t>https://www.bbc.co.uk/teach/school-radio/assemblies-five-pillars-of-islam/zvvvp4j</a:t>
            </a:r>
            <a:br>
              <a:rPr lang="en-GB" dirty="0"/>
            </a:br>
            <a:endParaRPr lang="en-GB" dirty="0"/>
          </a:p>
        </p:txBody>
      </p:sp>
      <p:pic>
        <p:nvPicPr>
          <p:cNvPr id="4" name="Picture 3">
            <a:extLst>
              <a:ext uri="{FF2B5EF4-FFF2-40B4-BE49-F238E27FC236}">
                <a16:creationId xmlns:a16="http://schemas.microsoft.com/office/drawing/2014/main" id="{761A829E-D458-4F66-AB69-CA84396B2FE0}"/>
              </a:ext>
            </a:extLst>
          </p:cNvPr>
          <p:cNvPicPr>
            <a:picLocks noChangeAspect="1"/>
          </p:cNvPicPr>
          <p:nvPr/>
        </p:nvPicPr>
        <p:blipFill>
          <a:blip r:embed="rId3"/>
          <a:stretch>
            <a:fillRect/>
          </a:stretch>
        </p:blipFill>
        <p:spPr>
          <a:xfrm>
            <a:off x="934411" y="1257026"/>
            <a:ext cx="4648068" cy="2811332"/>
          </a:xfrm>
          <a:prstGeom prst="rect">
            <a:avLst/>
          </a:prstGeom>
        </p:spPr>
      </p:pic>
      <p:pic>
        <p:nvPicPr>
          <p:cNvPr id="6" name="Content Placeholder 5">
            <a:extLst>
              <a:ext uri="{FF2B5EF4-FFF2-40B4-BE49-F238E27FC236}">
                <a16:creationId xmlns:a16="http://schemas.microsoft.com/office/drawing/2014/main" id="{BAEEC3DE-B552-4B4F-A8B4-B10329D09C05}"/>
              </a:ext>
            </a:extLst>
          </p:cNvPr>
          <p:cNvPicPr>
            <a:picLocks noGrp="1" noChangeAspect="1"/>
          </p:cNvPicPr>
          <p:nvPr>
            <p:ph idx="1"/>
          </p:nvPr>
        </p:nvPicPr>
        <p:blipFill rotWithShape="1">
          <a:blip r:embed="rId4"/>
          <a:srcRect l="57246"/>
          <a:stretch/>
        </p:blipFill>
        <p:spPr>
          <a:xfrm>
            <a:off x="6609522" y="1561281"/>
            <a:ext cx="5638460" cy="4740128"/>
          </a:xfrm>
          <a:prstGeom prst="rect">
            <a:avLst/>
          </a:prstGeom>
        </p:spPr>
      </p:pic>
      <p:pic>
        <p:nvPicPr>
          <p:cNvPr id="7" name="Picture 6">
            <a:extLst>
              <a:ext uri="{FF2B5EF4-FFF2-40B4-BE49-F238E27FC236}">
                <a16:creationId xmlns:a16="http://schemas.microsoft.com/office/drawing/2014/main" id="{1E5D6429-B9B3-461B-9EF9-F2D6A86CEA24}"/>
              </a:ext>
            </a:extLst>
          </p:cNvPr>
          <p:cNvPicPr>
            <a:picLocks noChangeAspect="1"/>
          </p:cNvPicPr>
          <p:nvPr/>
        </p:nvPicPr>
        <p:blipFill rotWithShape="1">
          <a:blip r:embed="rId4"/>
          <a:srcRect r="47500" b="35030"/>
          <a:stretch/>
        </p:blipFill>
        <p:spPr>
          <a:xfrm>
            <a:off x="374376" y="3917296"/>
            <a:ext cx="6400800" cy="2847009"/>
          </a:xfrm>
          <a:prstGeom prst="rect">
            <a:avLst/>
          </a:prstGeom>
        </p:spPr>
      </p:pic>
    </p:spTree>
    <p:extLst>
      <p:ext uri="{BB962C8B-B14F-4D97-AF65-F5344CB8AC3E}">
        <p14:creationId xmlns:p14="http://schemas.microsoft.com/office/powerpoint/2010/main" val="129551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A380-9D35-4E26-9BF5-F8F142CFFD1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9C762-C69B-48BB-9630-9301CD675C5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6CE890E-6AA4-423C-AA49-32906BBE11B0}"/>
              </a:ext>
            </a:extLst>
          </p:cNvPr>
          <p:cNvPicPr>
            <a:picLocks noChangeAspect="1"/>
          </p:cNvPicPr>
          <p:nvPr/>
        </p:nvPicPr>
        <p:blipFill rotWithShape="1">
          <a:blip r:embed="rId2"/>
          <a:srcRect r="1480"/>
          <a:stretch/>
        </p:blipFill>
        <p:spPr>
          <a:xfrm>
            <a:off x="264940" y="145808"/>
            <a:ext cx="4582364" cy="6566384"/>
          </a:xfrm>
          <a:prstGeom prst="rect">
            <a:avLst/>
          </a:prstGeom>
        </p:spPr>
      </p:pic>
      <p:pic>
        <p:nvPicPr>
          <p:cNvPr id="5" name="Picture 4">
            <a:extLst>
              <a:ext uri="{FF2B5EF4-FFF2-40B4-BE49-F238E27FC236}">
                <a16:creationId xmlns:a16="http://schemas.microsoft.com/office/drawing/2014/main" id="{4B223F05-582F-44A6-9897-2A05AB3E5FEA}"/>
              </a:ext>
            </a:extLst>
          </p:cNvPr>
          <p:cNvPicPr>
            <a:picLocks noChangeAspect="1"/>
          </p:cNvPicPr>
          <p:nvPr/>
        </p:nvPicPr>
        <p:blipFill>
          <a:blip r:embed="rId3"/>
          <a:stretch>
            <a:fillRect/>
          </a:stretch>
        </p:blipFill>
        <p:spPr>
          <a:xfrm>
            <a:off x="5314057" y="233865"/>
            <a:ext cx="6401355" cy="6134632"/>
          </a:xfrm>
          <a:prstGeom prst="rect">
            <a:avLst/>
          </a:prstGeom>
        </p:spPr>
      </p:pic>
    </p:spTree>
    <p:extLst>
      <p:ext uri="{BB962C8B-B14F-4D97-AF65-F5344CB8AC3E}">
        <p14:creationId xmlns:p14="http://schemas.microsoft.com/office/powerpoint/2010/main" val="363861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40C0-3BE4-4549-B68B-6CA35F95F256}"/>
              </a:ext>
            </a:extLst>
          </p:cNvPr>
          <p:cNvSpPr>
            <a:spLocks noGrp="1"/>
          </p:cNvSpPr>
          <p:nvPr>
            <p:ph type="title"/>
          </p:nvPr>
        </p:nvSpPr>
        <p:spPr>
          <a:xfrm>
            <a:off x="838200" y="365125"/>
            <a:ext cx="10515600" cy="1325563"/>
          </a:xfrm>
        </p:spPr>
        <p:txBody>
          <a:bodyPr/>
          <a:lstStyle/>
          <a:p>
            <a:r>
              <a:rPr lang="en-US" dirty="0"/>
              <a:t>Shahadah (say)</a:t>
            </a:r>
            <a:endParaRPr lang="en-GB" dirty="0"/>
          </a:p>
        </p:txBody>
      </p:sp>
      <p:pic>
        <p:nvPicPr>
          <p:cNvPr id="4" name="Picture 3">
            <a:extLst>
              <a:ext uri="{FF2B5EF4-FFF2-40B4-BE49-F238E27FC236}">
                <a16:creationId xmlns:a16="http://schemas.microsoft.com/office/drawing/2014/main" id="{23BC12D7-2C1B-4D8B-9C44-7DD3DBC69DAC}"/>
              </a:ext>
            </a:extLst>
          </p:cNvPr>
          <p:cNvPicPr>
            <a:picLocks noChangeAspect="1"/>
          </p:cNvPicPr>
          <p:nvPr/>
        </p:nvPicPr>
        <p:blipFill>
          <a:blip r:embed="rId2"/>
          <a:stretch>
            <a:fillRect/>
          </a:stretch>
        </p:blipFill>
        <p:spPr>
          <a:xfrm>
            <a:off x="697932" y="1454210"/>
            <a:ext cx="3657917" cy="5227773"/>
          </a:xfrm>
          <a:prstGeom prst="rect">
            <a:avLst/>
          </a:prstGeom>
        </p:spPr>
      </p:pic>
      <p:sp>
        <p:nvSpPr>
          <p:cNvPr id="5" name="TextBox 4">
            <a:extLst>
              <a:ext uri="{FF2B5EF4-FFF2-40B4-BE49-F238E27FC236}">
                <a16:creationId xmlns:a16="http://schemas.microsoft.com/office/drawing/2014/main" id="{B60F7FC5-5A78-4C4E-B6C0-5445BC8A1F16}"/>
              </a:ext>
            </a:extLst>
          </p:cNvPr>
          <p:cNvSpPr txBox="1"/>
          <p:nvPr/>
        </p:nvSpPr>
        <p:spPr>
          <a:xfrm>
            <a:off x="5948268" y="2922390"/>
            <a:ext cx="5683827" cy="4308872"/>
          </a:xfrm>
          <a:prstGeom prst="rect">
            <a:avLst/>
          </a:prstGeom>
          <a:noFill/>
        </p:spPr>
        <p:txBody>
          <a:bodyPr wrap="square" rtlCol="0">
            <a:spAutoFit/>
          </a:bodyPr>
          <a:lstStyle/>
          <a:p>
            <a:pPr algn="ctr"/>
            <a:r>
              <a:rPr lang="en-US" sz="3200" dirty="0"/>
              <a:t>I wonder what you would say? What is an important message to you that you would repeat every day?</a:t>
            </a:r>
          </a:p>
          <a:p>
            <a:pPr algn="ctr"/>
            <a:r>
              <a:rPr lang="en-US" sz="3200" dirty="0"/>
              <a:t>Which one of our BRILLIANT expectations could you say out loud every day to help you to be BRILLIANT?</a:t>
            </a:r>
          </a:p>
          <a:p>
            <a:endParaRPr lang="en-GB" dirty="0"/>
          </a:p>
        </p:txBody>
      </p:sp>
      <p:pic>
        <p:nvPicPr>
          <p:cNvPr id="6" name="Picture 5">
            <a:extLst>
              <a:ext uri="{FF2B5EF4-FFF2-40B4-BE49-F238E27FC236}">
                <a16:creationId xmlns:a16="http://schemas.microsoft.com/office/drawing/2014/main" id="{60276920-1952-46C8-9005-26A5E2460CFF}"/>
              </a:ext>
            </a:extLst>
          </p:cNvPr>
          <p:cNvPicPr>
            <a:picLocks noChangeAspect="1"/>
          </p:cNvPicPr>
          <p:nvPr/>
        </p:nvPicPr>
        <p:blipFill>
          <a:blip r:embed="rId3"/>
          <a:stretch>
            <a:fillRect/>
          </a:stretch>
        </p:blipFill>
        <p:spPr>
          <a:xfrm>
            <a:off x="6539731" y="14256"/>
            <a:ext cx="3944309" cy="2908134"/>
          </a:xfrm>
          <a:prstGeom prst="rect">
            <a:avLst/>
          </a:prstGeom>
        </p:spPr>
      </p:pic>
    </p:spTree>
    <p:extLst>
      <p:ext uri="{BB962C8B-B14F-4D97-AF65-F5344CB8AC3E}">
        <p14:creationId xmlns:p14="http://schemas.microsoft.com/office/powerpoint/2010/main" val="181616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D787-2165-4048-84F3-AF3B5488145D}"/>
              </a:ext>
            </a:extLst>
          </p:cNvPr>
          <p:cNvSpPr>
            <a:spLocks noGrp="1"/>
          </p:cNvSpPr>
          <p:nvPr>
            <p:ph type="title"/>
          </p:nvPr>
        </p:nvSpPr>
        <p:spPr/>
        <p:txBody>
          <a:bodyPr/>
          <a:lstStyle/>
          <a:p>
            <a:r>
              <a:rPr lang="en-US" dirty="0"/>
              <a:t>Salah ( prayer)</a:t>
            </a:r>
            <a:endParaRPr lang="en-GB" dirty="0"/>
          </a:p>
        </p:txBody>
      </p:sp>
      <p:sp>
        <p:nvSpPr>
          <p:cNvPr id="3" name="Content Placeholder 2">
            <a:extLst>
              <a:ext uri="{FF2B5EF4-FFF2-40B4-BE49-F238E27FC236}">
                <a16:creationId xmlns:a16="http://schemas.microsoft.com/office/drawing/2014/main" id="{9DD7F2A5-7F7B-4092-ABEE-74EA745FF36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F8F7B37-5B02-4C54-A292-A10F1DC1873A}"/>
              </a:ext>
            </a:extLst>
          </p:cNvPr>
          <p:cNvPicPr>
            <a:picLocks noChangeAspect="1"/>
          </p:cNvPicPr>
          <p:nvPr/>
        </p:nvPicPr>
        <p:blipFill>
          <a:blip r:embed="rId2"/>
          <a:stretch>
            <a:fillRect/>
          </a:stretch>
        </p:blipFill>
        <p:spPr>
          <a:xfrm>
            <a:off x="698545" y="1517627"/>
            <a:ext cx="3696020" cy="5258256"/>
          </a:xfrm>
          <a:prstGeom prst="rect">
            <a:avLst/>
          </a:prstGeom>
        </p:spPr>
      </p:pic>
      <p:pic>
        <p:nvPicPr>
          <p:cNvPr id="5" name="Picture 4">
            <a:extLst>
              <a:ext uri="{FF2B5EF4-FFF2-40B4-BE49-F238E27FC236}">
                <a16:creationId xmlns:a16="http://schemas.microsoft.com/office/drawing/2014/main" id="{3F86037E-329B-4E08-ABDB-508DDCD0BBD6}"/>
              </a:ext>
            </a:extLst>
          </p:cNvPr>
          <p:cNvPicPr>
            <a:picLocks noChangeAspect="1"/>
          </p:cNvPicPr>
          <p:nvPr/>
        </p:nvPicPr>
        <p:blipFill>
          <a:blip r:embed="rId3"/>
          <a:stretch>
            <a:fillRect/>
          </a:stretch>
        </p:blipFill>
        <p:spPr>
          <a:xfrm>
            <a:off x="6731501" y="63560"/>
            <a:ext cx="3944309" cy="2908134"/>
          </a:xfrm>
          <a:prstGeom prst="rect">
            <a:avLst/>
          </a:prstGeom>
        </p:spPr>
      </p:pic>
      <p:sp>
        <p:nvSpPr>
          <p:cNvPr id="6" name="TextBox 5">
            <a:extLst>
              <a:ext uri="{FF2B5EF4-FFF2-40B4-BE49-F238E27FC236}">
                <a16:creationId xmlns:a16="http://schemas.microsoft.com/office/drawing/2014/main" id="{516A24F2-9A8B-4DA0-BC57-A6C53CF9B9D2}"/>
              </a:ext>
            </a:extLst>
          </p:cNvPr>
          <p:cNvSpPr txBox="1"/>
          <p:nvPr/>
        </p:nvSpPr>
        <p:spPr>
          <a:xfrm>
            <a:off x="5948268" y="2922390"/>
            <a:ext cx="5683827" cy="3323987"/>
          </a:xfrm>
          <a:prstGeom prst="rect">
            <a:avLst/>
          </a:prstGeom>
          <a:noFill/>
        </p:spPr>
        <p:txBody>
          <a:bodyPr wrap="square" rtlCol="0">
            <a:spAutoFit/>
          </a:bodyPr>
          <a:lstStyle/>
          <a:p>
            <a:pPr algn="ctr"/>
            <a:r>
              <a:rPr lang="en-US" sz="3200" dirty="0"/>
              <a:t> Do you ever pray or have some special quiet time in your day?</a:t>
            </a:r>
          </a:p>
          <a:p>
            <a:pPr algn="ctr"/>
            <a:endParaRPr lang="en-US" sz="3200" dirty="0"/>
          </a:p>
          <a:p>
            <a:pPr algn="ctr"/>
            <a:r>
              <a:rPr lang="en-US" sz="3200" dirty="0"/>
              <a:t>I wonder what  you would say THANK YOU, PLEASE and SORRY if you were to pray?</a:t>
            </a:r>
          </a:p>
          <a:p>
            <a:endParaRPr lang="en-GB" dirty="0"/>
          </a:p>
        </p:txBody>
      </p:sp>
    </p:spTree>
    <p:extLst>
      <p:ext uri="{BB962C8B-B14F-4D97-AF65-F5344CB8AC3E}">
        <p14:creationId xmlns:p14="http://schemas.microsoft.com/office/powerpoint/2010/main" val="339555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53A4-C56E-4BFA-BD0F-8922A5137823}"/>
              </a:ext>
            </a:extLst>
          </p:cNvPr>
          <p:cNvSpPr>
            <a:spLocks noGrp="1"/>
          </p:cNvSpPr>
          <p:nvPr>
            <p:ph type="title"/>
          </p:nvPr>
        </p:nvSpPr>
        <p:spPr/>
        <p:txBody>
          <a:bodyPr/>
          <a:lstStyle/>
          <a:p>
            <a:r>
              <a:rPr lang="en-US" dirty="0" err="1"/>
              <a:t>Zakah</a:t>
            </a:r>
            <a:r>
              <a:rPr lang="en-US" dirty="0"/>
              <a:t> (give)</a:t>
            </a:r>
            <a:endParaRPr lang="en-GB" dirty="0"/>
          </a:p>
        </p:txBody>
      </p:sp>
      <p:sp>
        <p:nvSpPr>
          <p:cNvPr id="3" name="Content Placeholder 2">
            <a:extLst>
              <a:ext uri="{FF2B5EF4-FFF2-40B4-BE49-F238E27FC236}">
                <a16:creationId xmlns:a16="http://schemas.microsoft.com/office/drawing/2014/main" id="{D6E20831-D4D3-401C-A5F0-4E18D50940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62BD82B-75D0-4FC2-B443-DC187604C1DF}"/>
              </a:ext>
            </a:extLst>
          </p:cNvPr>
          <p:cNvPicPr>
            <a:picLocks noChangeAspect="1"/>
          </p:cNvPicPr>
          <p:nvPr/>
        </p:nvPicPr>
        <p:blipFill>
          <a:blip r:embed="rId2"/>
          <a:stretch>
            <a:fillRect/>
          </a:stretch>
        </p:blipFill>
        <p:spPr>
          <a:xfrm>
            <a:off x="454337" y="1529058"/>
            <a:ext cx="3673158" cy="5235394"/>
          </a:xfrm>
          <a:prstGeom prst="rect">
            <a:avLst/>
          </a:prstGeom>
        </p:spPr>
      </p:pic>
      <p:pic>
        <p:nvPicPr>
          <p:cNvPr id="5" name="Picture 4">
            <a:extLst>
              <a:ext uri="{FF2B5EF4-FFF2-40B4-BE49-F238E27FC236}">
                <a16:creationId xmlns:a16="http://schemas.microsoft.com/office/drawing/2014/main" id="{274A8010-0F44-4CD9-A74C-D3A419E3922E}"/>
              </a:ext>
            </a:extLst>
          </p:cNvPr>
          <p:cNvPicPr>
            <a:picLocks noChangeAspect="1"/>
          </p:cNvPicPr>
          <p:nvPr/>
        </p:nvPicPr>
        <p:blipFill>
          <a:blip r:embed="rId3"/>
          <a:stretch>
            <a:fillRect/>
          </a:stretch>
        </p:blipFill>
        <p:spPr>
          <a:xfrm>
            <a:off x="6701685" y="304090"/>
            <a:ext cx="3673158" cy="2708215"/>
          </a:xfrm>
          <a:prstGeom prst="rect">
            <a:avLst/>
          </a:prstGeom>
        </p:spPr>
      </p:pic>
      <p:sp>
        <p:nvSpPr>
          <p:cNvPr id="6" name="TextBox 5">
            <a:extLst>
              <a:ext uri="{FF2B5EF4-FFF2-40B4-BE49-F238E27FC236}">
                <a16:creationId xmlns:a16="http://schemas.microsoft.com/office/drawing/2014/main" id="{9E5B97A3-947F-4A1C-A403-507758ED6299}"/>
              </a:ext>
            </a:extLst>
          </p:cNvPr>
          <p:cNvSpPr txBox="1"/>
          <p:nvPr/>
        </p:nvSpPr>
        <p:spPr>
          <a:xfrm>
            <a:off x="5948268" y="2922390"/>
            <a:ext cx="5683827" cy="3447098"/>
          </a:xfrm>
          <a:prstGeom prst="rect">
            <a:avLst/>
          </a:prstGeom>
          <a:noFill/>
        </p:spPr>
        <p:txBody>
          <a:bodyPr wrap="square" rtlCol="0">
            <a:spAutoFit/>
          </a:bodyPr>
          <a:lstStyle/>
          <a:p>
            <a:endParaRPr lang="en-US" dirty="0"/>
          </a:p>
          <a:p>
            <a:pPr algn="ctr"/>
            <a:r>
              <a:rPr lang="en-US" sz="4000" dirty="0"/>
              <a:t>W</a:t>
            </a:r>
            <a:r>
              <a:rPr lang="en-GB" sz="4000" dirty="0"/>
              <a:t>hat have we been doing at school to support Alfie’s charity DKMS?</a:t>
            </a:r>
          </a:p>
          <a:p>
            <a:pPr algn="ctr"/>
            <a:r>
              <a:rPr lang="en-US" sz="4000" dirty="0"/>
              <a:t>W</a:t>
            </a:r>
            <a:r>
              <a:rPr lang="en-GB" sz="4000" dirty="0" err="1"/>
              <a:t>hich</a:t>
            </a:r>
            <a:r>
              <a:rPr lang="en-GB" sz="4000" dirty="0"/>
              <a:t> ice cream will you buy today?</a:t>
            </a:r>
          </a:p>
        </p:txBody>
      </p:sp>
    </p:spTree>
    <p:extLst>
      <p:ext uri="{BB962C8B-B14F-4D97-AF65-F5344CB8AC3E}">
        <p14:creationId xmlns:p14="http://schemas.microsoft.com/office/powerpoint/2010/main" val="4119007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465</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Crescent and Star: The faith of Islam is symbolized by the Crescent and Star. The Crescent is the early phase of the moon and represents progress. The star signifies illumination with the light of knowledge.</vt:lpstr>
      <vt:lpstr>PowerPoint Presentation</vt:lpstr>
      <vt:lpstr>PowerPoint Presentation</vt:lpstr>
      <vt:lpstr>The 5 pointed star represents the 5 important things to Muslims.</vt:lpstr>
      <vt:lpstr>https://www.bbc.co.uk/teach/school-radio/assemblies-five-pillars-of-islam/zvvvp4j </vt:lpstr>
      <vt:lpstr>PowerPoint Presentation</vt:lpstr>
      <vt:lpstr>Shahadah (say)</vt:lpstr>
      <vt:lpstr>Salah ( prayer)</vt:lpstr>
      <vt:lpstr>Zakah (give)</vt:lpstr>
      <vt:lpstr>Sawm (fast)</vt:lpstr>
      <vt:lpstr>Hajj (go)</vt:lpstr>
      <vt:lpstr>5 things that are important to Mrs Fothergill</vt:lpstr>
      <vt:lpstr>5 things that are important to Mrs Moore</vt:lpstr>
      <vt:lpstr>1. Family</vt:lpstr>
      <vt:lpstr>2. Friends</vt:lpstr>
      <vt:lpstr>3. Home</vt:lpstr>
      <vt:lpstr>4. Beliefs</vt:lpstr>
      <vt:lpstr>5. Country</vt:lpstr>
      <vt:lpstr>What are the five important things to you?</vt:lpstr>
      <vt:lpstr>PowerPoint Presentation</vt:lpstr>
      <vt:lpstr>Children to add their painted hand prints to decorate the large version of the symbol. One symbol made over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Crescent and Star: The faith of Islam is symbolized by the Crescent and Star. The Crescent is the early phase of the moon and represents progress. The star signifies illumination with the light of knowledge.</dc:title>
  <dc:creator>Gillian Moore</dc:creator>
  <cp:lastModifiedBy>Gillian Moore</cp:lastModifiedBy>
  <cp:revision>14</cp:revision>
  <dcterms:created xsi:type="dcterms:W3CDTF">2022-06-09T12:14:59Z</dcterms:created>
  <dcterms:modified xsi:type="dcterms:W3CDTF">2023-03-28T16:31:20Z</dcterms:modified>
</cp:coreProperties>
</file>