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0" r:id="rId2"/>
    <p:sldId id="265" r:id="rId3"/>
    <p:sldId id="261" r:id="rId4"/>
    <p:sldId id="443" r:id="rId5"/>
    <p:sldId id="465" r:id="rId6"/>
    <p:sldId id="459" r:id="rId7"/>
    <p:sldId id="460" r:id="rId8"/>
    <p:sldId id="461" r:id="rId9"/>
    <p:sldId id="462" r:id="rId10"/>
    <p:sldId id="463" r:id="rId11"/>
    <p:sldId id="454" r:id="rId12"/>
    <p:sldId id="455" r:id="rId13"/>
    <p:sldId id="444" r:id="rId14"/>
    <p:sldId id="453" r:id="rId15"/>
    <p:sldId id="456" r:id="rId16"/>
    <p:sldId id="445" r:id="rId17"/>
    <p:sldId id="452" r:id="rId18"/>
    <p:sldId id="457" r:id="rId19"/>
    <p:sldId id="446" r:id="rId20"/>
    <p:sldId id="471" r:id="rId21"/>
    <p:sldId id="472" r:id="rId22"/>
    <p:sldId id="447" r:id="rId23"/>
    <p:sldId id="473" r:id="rId24"/>
    <p:sldId id="448" r:id="rId25"/>
    <p:sldId id="474" r:id="rId26"/>
    <p:sldId id="262" r:id="rId27"/>
    <p:sldId id="464" r:id="rId28"/>
    <p:sldId id="263" r:id="rId29"/>
    <p:sldId id="466" r:id="rId30"/>
    <p:sldId id="449" r:id="rId31"/>
    <p:sldId id="406" r:id="rId32"/>
    <p:sldId id="467" r:id="rId33"/>
    <p:sldId id="468" r:id="rId34"/>
    <p:sldId id="264" r:id="rId35"/>
    <p:sldId id="469" r:id="rId36"/>
    <p:sldId id="410" r:id="rId37"/>
    <p:sldId id="411" r:id="rId38"/>
    <p:sldId id="412" r:id="rId39"/>
    <p:sldId id="413" r:id="rId40"/>
    <p:sldId id="414" r:id="rId41"/>
    <p:sldId id="415" r:id="rId42"/>
    <p:sldId id="416" r:id="rId43"/>
    <p:sldId id="437" r:id="rId44"/>
    <p:sldId id="439" r:id="rId45"/>
    <p:sldId id="440" r:id="rId46"/>
    <p:sldId id="441" r:id="rId47"/>
    <p:sldId id="442" r:id="rId48"/>
    <p:sldId id="432" r:id="rId49"/>
    <p:sldId id="434" r:id="rId50"/>
    <p:sldId id="436" r:id="rId51"/>
    <p:sldId id="438" r:id="rId52"/>
    <p:sldId id="42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0D5D-DFD4-42BD-B91C-78EAAFE4D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5C6E12-DBA3-4595-A57C-E89F3915DF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AC2670-772D-4100-886A-7D23B9E8F228}"/>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5" name="Footer Placeholder 4">
            <a:extLst>
              <a:ext uri="{FF2B5EF4-FFF2-40B4-BE49-F238E27FC236}">
                <a16:creationId xmlns:a16="http://schemas.microsoft.com/office/drawing/2014/main" id="{96954FE5-9EAB-45DB-BB1A-6F43FE3CA7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7C7E0E-B78A-4DE9-A911-950AE89A0274}"/>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163790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BE24-0DED-4DE8-9572-706BD35B54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F2D106-21EC-437F-A2A0-9CA0029D46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68B753-2B5B-4528-9B0A-DE8A8A3EC44B}"/>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5" name="Footer Placeholder 4">
            <a:extLst>
              <a:ext uri="{FF2B5EF4-FFF2-40B4-BE49-F238E27FC236}">
                <a16:creationId xmlns:a16="http://schemas.microsoft.com/office/drawing/2014/main" id="{784CBAD8-C607-4B53-A1A1-42E0D076F9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F9789B-C84C-47A6-AF5E-9261093A32E8}"/>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1046025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D79DC-5BA9-4239-8357-24870A4A5F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6E05CA-094D-494A-B3AF-1E707CC4A0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6BE477-987A-4375-87A3-4849951F748D}"/>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5" name="Footer Placeholder 4">
            <a:extLst>
              <a:ext uri="{FF2B5EF4-FFF2-40B4-BE49-F238E27FC236}">
                <a16:creationId xmlns:a16="http://schemas.microsoft.com/office/drawing/2014/main" id="{2732B058-B803-482A-A3EE-096D2673D3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739EA1-5E4C-4825-95F6-102922DE0423}"/>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56800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F86F-BACB-4746-9FB7-BE1963CF33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D1074A-6A44-4145-9D38-836D3B3F21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CA4BA8-5147-4C5D-AD06-6CF459F64C91}"/>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5" name="Footer Placeholder 4">
            <a:extLst>
              <a:ext uri="{FF2B5EF4-FFF2-40B4-BE49-F238E27FC236}">
                <a16:creationId xmlns:a16="http://schemas.microsoft.com/office/drawing/2014/main" id="{D1F8E2FB-B177-452C-A755-F2BB904E8F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B7F4C-75F3-4FA2-A7B8-47F6D4C6D136}"/>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165524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10B9-54DF-47E8-9578-79EC89DCA8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8798C0-A5F5-4604-8895-FFCF041B2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999CC2-E2D2-4384-933D-933728B01D6C}"/>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5" name="Footer Placeholder 4">
            <a:extLst>
              <a:ext uri="{FF2B5EF4-FFF2-40B4-BE49-F238E27FC236}">
                <a16:creationId xmlns:a16="http://schemas.microsoft.com/office/drawing/2014/main" id="{15AA5909-0F82-4943-8C5A-7712EE7FFA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6808AA-983B-4B26-A5C6-4D4AE5F555BB}"/>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283871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4AED-6B57-4472-80BE-32EC5A9081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549844-7165-42AC-A3A2-B30090CCD4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EED8B7-9453-4A3C-AE05-525FCE6BCA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24A8E3E-4A0B-4915-BC00-AFC18EA35C25}"/>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6" name="Footer Placeholder 5">
            <a:extLst>
              <a:ext uri="{FF2B5EF4-FFF2-40B4-BE49-F238E27FC236}">
                <a16:creationId xmlns:a16="http://schemas.microsoft.com/office/drawing/2014/main" id="{2B70C999-F8E0-4F28-B314-7280724C82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4346-88BC-462F-9A24-FCC07D6C9D7C}"/>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115365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DF2-C258-4277-9DE2-EAAC05A010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EF8B4C-0527-424B-97BF-F107120EF9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023CBA-999F-4755-A7D6-3C4C0BD561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44A08C-1297-46A8-9919-913F9322C6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9BB7AB-6961-4AF3-A490-95173D01CC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6651F1-101A-4E2C-A60B-F385387F4945}"/>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8" name="Footer Placeholder 7">
            <a:extLst>
              <a:ext uri="{FF2B5EF4-FFF2-40B4-BE49-F238E27FC236}">
                <a16:creationId xmlns:a16="http://schemas.microsoft.com/office/drawing/2014/main" id="{17FBA385-FDF7-4596-A28E-8C1DEA3B37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78BA4D6-9205-4593-964A-4C6ADA87AB7B}"/>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262842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348E-7D42-4E3D-B4C6-61F8D53585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0EC216-2BDD-4B37-A59E-31DDAF060FAE}"/>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4" name="Footer Placeholder 3">
            <a:extLst>
              <a:ext uri="{FF2B5EF4-FFF2-40B4-BE49-F238E27FC236}">
                <a16:creationId xmlns:a16="http://schemas.microsoft.com/office/drawing/2014/main" id="{9DA16AF8-CE5C-4C1F-997B-0E0CCCBB5F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02F41C-FB53-450A-A88F-9D8639345CA7}"/>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2399784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5E099-6E37-4A3A-A750-D2C8748B1CC4}"/>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3" name="Footer Placeholder 2">
            <a:extLst>
              <a:ext uri="{FF2B5EF4-FFF2-40B4-BE49-F238E27FC236}">
                <a16:creationId xmlns:a16="http://schemas.microsoft.com/office/drawing/2014/main" id="{59855F4D-6596-4152-9324-92546D93C3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C3BD6A-8345-4E7F-8B50-2406CD55A3EB}"/>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264932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18C9B-A463-477F-8A69-219A5E7F0B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D70E8B-1E89-45BD-A2BB-0E20F9CC7D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A342AB4-9AC7-4FFB-8ACD-58017B935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421BCE-9541-4378-8754-DEA1938767DD}"/>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6" name="Footer Placeholder 5">
            <a:extLst>
              <a:ext uri="{FF2B5EF4-FFF2-40B4-BE49-F238E27FC236}">
                <a16:creationId xmlns:a16="http://schemas.microsoft.com/office/drawing/2014/main" id="{EBDE6943-1996-4C66-BCFF-1D82C85F3F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73B65E-F2EA-4DCE-B747-AA94D62FA6B6}"/>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73875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D9719-1C2D-4E46-95D0-88DB8A5A57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C717D3-3683-42DB-B83B-558D321983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81D39-236A-4D8F-AC2E-86E2043F6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95A5EA-574F-4435-8676-4CBCAD0FF9A7}"/>
              </a:ext>
            </a:extLst>
          </p:cNvPr>
          <p:cNvSpPr>
            <a:spLocks noGrp="1"/>
          </p:cNvSpPr>
          <p:nvPr>
            <p:ph type="dt" sz="half" idx="10"/>
          </p:nvPr>
        </p:nvSpPr>
        <p:spPr/>
        <p:txBody>
          <a:bodyPr/>
          <a:lstStyle/>
          <a:p>
            <a:fld id="{7D84519D-A94B-402F-A08F-8D0C00D9EE88}" type="datetimeFigureOut">
              <a:rPr lang="en-GB" smtClean="0"/>
              <a:t>04/03/2022</a:t>
            </a:fld>
            <a:endParaRPr lang="en-GB"/>
          </a:p>
        </p:txBody>
      </p:sp>
      <p:sp>
        <p:nvSpPr>
          <p:cNvPr id="6" name="Footer Placeholder 5">
            <a:extLst>
              <a:ext uri="{FF2B5EF4-FFF2-40B4-BE49-F238E27FC236}">
                <a16:creationId xmlns:a16="http://schemas.microsoft.com/office/drawing/2014/main" id="{E26865F9-5D33-4C74-83B7-16A6CA6076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74695A-0F35-48F2-9D02-B68E77E586D1}"/>
              </a:ext>
            </a:extLst>
          </p:cNvPr>
          <p:cNvSpPr>
            <a:spLocks noGrp="1"/>
          </p:cNvSpPr>
          <p:nvPr>
            <p:ph type="sldNum" sz="quarter" idx="12"/>
          </p:nvPr>
        </p:nvSpPr>
        <p:spPr/>
        <p:txBody>
          <a:bodyPr/>
          <a:lstStyle/>
          <a:p>
            <a:fld id="{CAA80456-E2EA-40CD-9C2C-1925809A318F}" type="slidenum">
              <a:rPr lang="en-GB" smtClean="0"/>
              <a:t>‹#›</a:t>
            </a:fld>
            <a:endParaRPr lang="en-GB"/>
          </a:p>
        </p:txBody>
      </p:sp>
    </p:spTree>
    <p:extLst>
      <p:ext uri="{BB962C8B-B14F-4D97-AF65-F5344CB8AC3E}">
        <p14:creationId xmlns:p14="http://schemas.microsoft.com/office/powerpoint/2010/main" val="1695057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25679-0F9E-49D7-BDE3-47CFB921EA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D1A6C6-659A-4FB5-9B7A-B90D76FBA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48E8C-EB4E-41C3-B19F-24A7898415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4519D-A94B-402F-A08F-8D0C00D9EE88}" type="datetimeFigureOut">
              <a:rPr lang="en-GB" smtClean="0"/>
              <a:t>04/03/2022</a:t>
            </a:fld>
            <a:endParaRPr lang="en-GB"/>
          </a:p>
        </p:txBody>
      </p:sp>
      <p:sp>
        <p:nvSpPr>
          <p:cNvPr id="5" name="Footer Placeholder 4">
            <a:extLst>
              <a:ext uri="{FF2B5EF4-FFF2-40B4-BE49-F238E27FC236}">
                <a16:creationId xmlns:a16="http://schemas.microsoft.com/office/drawing/2014/main" id="{37801C11-36E2-4B5B-A7C4-0D9DE545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F314703-8BA7-4683-806F-C863648C6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80456-E2EA-40CD-9C2C-1925809A318F}" type="slidenum">
              <a:rPr lang="en-GB" smtClean="0"/>
              <a:t>‹#›</a:t>
            </a:fld>
            <a:endParaRPr lang="en-GB"/>
          </a:p>
        </p:txBody>
      </p:sp>
    </p:spTree>
    <p:extLst>
      <p:ext uri="{BB962C8B-B14F-4D97-AF65-F5344CB8AC3E}">
        <p14:creationId xmlns:p14="http://schemas.microsoft.com/office/powerpoint/2010/main" val="289724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bbc.co.uk/teach/ten-pieces/classical-music-hans-zimmer-earth/zh4k382" TargetMode="Externa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bc.co.uk/teach/ten-pieces/classical-music-heitor-villa-lobos/z4nsmfr" TargetMode="Externa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bbc.co.uk/teach/ten-pieces/classical-music-antonio-vivaldi-winter-from-the-four-seasons/zf98bdm" TargetMode="Externa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bbc.co.uk/teach/ten-pieces/classical-music-johannes-brahms-hungarian-dance/zfj4y9q" TargetMode="Externa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bbc.co.uk/teach/ten-pieces/classical-music-ravi-shankar-symphony-finale/znk8bdm" TargetMode="Externa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bbc.co.uk/teach/ten-pieces/classical-music-grazyna-bacewicz-overture/zf2k382" TargetMode="Externa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bbc.co.uk/teach/ten-pieces/classical-music-george-gershwin-rhapsody-in-blue/zkcy6v4" TargetMode="Externa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bbc.co.uk/teach/ten-pieces/classical-music-florence-price-symphony-no1/z48rscw" TargetMode="Externa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bbc.co.uk/teach/ten-pieces/classical-music-steve-reich-music-for-18-musicians/zk44y9q" TargetMode="Externa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bbc.co.uk/teach/ten-pieces/classical-music-delia-derbyshire-doctor-who-theme/zfh792p" TargetMode="Externa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bc.co.uk/teach/ten-pieces/ten-pieces-trailblazers/zfpy7nb" TargetMode="Externa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bow: A symbol of hope during the coronavirus outbreak">
            <a:extLst>
              <a:ext uri="{FF2B5EF4-FFF2-40B4-BE49-F238E27FC236}">
                <a16:creationId xmlns:a16="http://schemas.microsoft.com/office/drawing/2014/main" id="{44AA3502-4408-4F53-A96F-77A97A28C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97" y="189835"/>
            <a:ext cx="11934606" cy="44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BF34FDC-F735-47BA-BB2A-403D44F7BC42}"/>
              </a:ext>
            </a:extLst>
          </p:cNvPr>
          <p:cNvSpPr/>
          <p:nvPr/>
        </p:nvSpPr>
        <p:spPr>
          <a:xfrm>
            <a:off x="1647940" y="4424026"/>
            <a:ext cx="10415363" cy="1323439"/>
          </a:xfrm>
          <a:prstGeom prst="rect">
            <a:avLst/>
          </a:prstGeom>
        </p:spPr>
        <p:txBody>
          <a:bodyPr wrap="square">
            <a:spAutoFit/>
          </a:bodyPr>
          <a:lstStyle/>
          <a:p>
            <a:r>
              <a:rPr lang="en-US" altLang="en-US" sz="8000" dirty="0">
                <a:solidFill>
                  <a:srgbClr val="FF0000"/>
                </a:solidFill>
                <a:latin typeface="Linkpen 2b Join" panose="03050602060000000000" pitchFamily="66" charset="0"/>
              </a:rPr>
              <a:t>Be</a:t>
            </a:r>
            <a:r>
              <a:rPr lang="en-US" altLang="en-US" sz="8000" dirty="0">
                <a:latin typeface="Linkpen 2b Join" panose="03050602060000000000" pitchFamily="66" charset="0"/>
              </a:rPr>
              <a:t> </a:t>
            </a:r>
            <a:r>
              <a:rPr lang="en-US" altLang="en-US" sz="8000" dirty="0">
                <a:solidFill>
                  <a:srgbClr val="FF0000"/>
                </a:solidFill>
                <a:latin typeface="Linkpen 2b Join" panose="03050602060000000000" pitchFamily="66" charset="0"/>
              </a:rPr>
              <a:t>B</a:t>
            </a:r>
            <a:r>
              <a:rPr lang="en-US" altLang="en-US" sz="8000" dirty="0">
                <a:solidFill>
                  <a:srgbClr val="FFC000"/>
                </a:solidFill>
                <a:latin typeface="Linkpen 2b Join" panose="03050602060000000000" pitchFamily="66" charset="0"/>
              </a:rPr>
              <a:t>r</a:t>
            </a:r>
            <a:r>
              <a:rPr lang="en-US" altLang="en-US" sz="8000" dirty="0">
                <a:solidFill>
                  <a:srgbClr val="FFFF00"/>
                </a:solidFill>
                <a:latin typeface="Linkpen 2b Join" panose="03050602060000000000" pitchFamily="66" charset="0"/>
              </a:rPr>
              <a:t>i</a:t>
            </a:r>
            <a:r>
              <a:rPr lang="en-US" altLang="en-US" sz="8000" dirty="0">
                <a:solidFill>
                  <a:srgbClr val="92D050"/>
                </a:solidFill>
                <a:latin typeface="Linkpen 2b Join" panose="03050602060000000000" pitchFamily="66" charset="0"/>
              </a:rPr>
              <a:t>l</a:t>
            </a:r>
            <a:r>
              <a:rPr lang="en-US" altLang="en-US" sz="8000" dirty="0">
                <a:solidFill>
                  <a:srgbClr val="00B0F0"/>
                </a:solidFill>
                <a:latin typeface="Linkpen 2b Join" panose="03050602060000000000" pitchFamily="66" charset="0"/>
              </a:rPr>
              <a:t>l</a:t>
            </a:r>
            <a:r>
              <a:rPr lang="en-US" altLang="en-US" sz="8000" dirty="0">
                <a:solidFill>
                  <a:srgbClr val="7030A0"/>
                </a:solidFill>
                <a:latin typeface="Linkpen 2b Join" panose="03050602060000000000" pitchFamily="66" charset="0"/>
              </a:rPr>
              <a:t>i</a:t>
            </a:r>
            <a:r>
              <a:rPr lang="en-US" altLang="en-US" sz="8000" dirty="0">
                <a:solidFill>
                  <a:schemeClr val="tx2">
                    <a:lumMod val="40000"/>
                    <a:lumOff val="60000"/>
                  </a:schemeClr>
                </a:solidFill>
                <a:latin typeface="Linkpen 2b Join" panose="03050602060000000000" pitchFamily="66" charset="0"/>
              </a:rPr>
              <a:t>a</a:t>
            </a:r>
            <a:r>
              <a:rPr lang="en-US" altLang="en-US" sz="8000" dirty="0">
                <a:solidFill>
                  <a:srgbClr val="FF0000"/>
                </a:solidFill>
                <a:latin typeface="Linkpen 2b Join" panose="03050602060000000000" pitchFamily="66" charset="0"/>
              </a:rPr>
              <a:t>n</a:t>
            </a:r>
            <a:r>
              <a:rPr lang="en-US" altLang="en-US" sz="8000" dirty="0">
                <a:solidFill>
                  <a:srgbClr val="FFC000"/>
                </a:solidFill>
                <a:latin typeface="Linkpen 2b Join" panose="03050602060000000000" pitchFamily="66" charset="0"/>
              </a:rPr>
              <a:t>t</a:t>
            </a:r>
            <a:endParaRPr lang="en-GB" sz="8000" dirty="0"/>
          </a:p>
        </p:txBody>
      </p:sp>
      <p:sp>
        <p:nvSpPr>
          <p:cNvPr id="6" name="TextBox 5">
            <a:extLst>
              <a:ext uri="{FF2B5EF4-FFF2-40B4-BE49-F238E27FC236}">
                <a16:creationId xmlns:a16="http://schemas.microsoft.com/office/drawing/2014/main" id="{A48E1051-76D2-461C-AEFB-0CA95C796ED0}"/>
              </a:ext>
            </a:extLst>
          </p:cNvPr>
          <p:cNvSpPr txBox="1"/>
          <p:nvPr/>
        </p:nvSpPr>
        <p:spPr>
          <a:xfrm>
            <a:off x="1550076" y="5532782"/>
            <a:ext cx="9682009" cy="1015663"/>
          </a:xfrm>
          <a:prstGeom prst="rect">
            <a:avLst/>
          </a:prstGeom>
          <a:noFill/>
        </p:spPr>
        <p:txBody>
          <a:bodyPr wrap="none" rtlCol="0">
            <a:spAutoFit/>
          </a:bodyPr>
          <a:lstStyle/>
          <a:p>
            <a:r>
              <a:rPr lang="en-US" sz="6000" dirty="0"/>
              <a:t>Banks Road School Assemblies</a:t>
            </a:r>
            <a:endParaRPr lang="en-GB" sz="6000" dirty="0"/>
          </a:p>
        </p:txBody>
      </p:sp>
    </p:spTree>
    <p:extLst>
      <p:ext uri="{BB962C8B-B14F-4D97-AF65-F5344CB8AC3E}">
        <p14:creationId xmlns:p14="http://schemas.microsoft.com/office/powerpoint/2010/main" val="3184802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8700EE-3DBC-49AC-A4D6-DD14D5817006}"/>
              </a:ext>
            </a:extLst>
          </p:cNvPr>
          <p:cNvPicPr>
            <a:picLocks noChangeAspect="1"/>
          </p:cNvPicPr>
          <p:nvPr/>
        </p:nvPicPr>
        <p:blipFill>
          <a:blip r:embed="rId2"/>
          <a:stretch>
            <a:fillRect/>
          </a:stretch>
        </p:blipFill>
        <p:spPr>
          <a:xfrm>
            <a:off x="845303" y="366426"/>
            <a:ext cx="9809446" cy="6125147"/>
          </a:xfrm>
          <a:prstGeom prst="rect">
            <a:avLst/>
          </a:prstGeom>
        </p:spPr>
      </p:pic>
    </p:spTree>
    <p:extLst>
      <p:ext uri="{BB962C8B-B14F-4D97-AF65-F5344CB8AC3E}">
        <p14:creationId xmlns:p14="http://schemas.microsoft.com/office/powerpoint/2010/main" val="2189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B200-B5AF-4BC0-81DE-9E342797086B}"/>
              </a:ext>
            </a:extLst>
          </p:cNvPr>
          <p:cNvSpPr>
            <a:spLocks noGrp="1"/>
          </p:cNvSpPr>
          <p:nvPr>
            <p:ph type="title"/>
          </p:nvPr>
        </p:nvSpPr>
        <p:spPr>
          <a:xfrm>
            <a:off x="559904" y="5532437"/>
            <a:ext cx="10515600" cy="1325563"/>
          </a:xfrm>
        </p:spPr>
        <p:txBody>
          <a:bodyPr>
            <a:normAutofit fontScale="90000"/>
          </a:bodyPr>
          <a:lstStyle/>
          <a:p>
            <a:r>
              <a:rPr lang="en-GB" dirty="0">
                <a:hlinkClick r:id="rId2"/>
              </a:rPr>
              <a:t>https://www.bbc.co.uk/teach/ten-pieces/classical-music-hans-zimmer-earth/zh4k382</a:t>
            </a:r>
            <a:br>
              <a:rPr lang="en-GB" dirty="0"/>
            </a:br>
            <a:endParaRPr lang="en-GB" dirty="0"/>
          </a:p>
        </p:txBody>
      </p:sp>
      <p:pic>
        <p:nvPicPr>
          <p:cNvPr id="3" name="Picture 2">
            <a:extLst>
              <a:ext uri="{FF2B5EF4-FFF2-40B4-BE49-F238E27FC236}">
                <a16:creationId xmlns:a16="http://schemas.microsoft.com/office/drawing/2014/main" id="{2DF068BD-CE90-4BCB-A850-E59C183587AB}"/>
              </a:ext>
            </a:extLst>
          </p:cNvPr>
          <p:cNvPicPr>
            <a:picLocks noChangeAspect="1"/>
          </p:cNvPicPr>
          <p:nvPr/>
        </p:nvPicPr>
        <p:blipFill rotWithShape="1">
          <a:blip r:embed="rId3"/>
          <a:srcRect r="1295"/>
          <a:stretch/>
        </p:blipFill>
        <p:spPr>
          <a:xfrm>
            <a:off x="559904" y="205019"/>
            <a:ext cx="6125084" cy="5013025"/>
          </a:xfrm>
          <a:prstGeom prst="rect">
            <a:avLst/>
          </a:prstGeom>
        </p:spPr>
      </p:pic>
      <p:pic>
        <p:nvPicPr>
          <p:cNvPr id="5" name="Picture 4">
            <a:extLst>
              <a:ext uri="{FF2B5EF4-FFF2-40B4-BE49-F238E27FC236}">
                <a16:creationId xmlns:a16="http://schemas.microsoft.com/office/drawing/2014/main" id="{7FDF4A03-5E3F-4AE4-9BCE-36A554311E4A}"/>
              </a:ext>
            </a:extLst>
          </p:cNvPr>
          <p:cNvPicPr>
            <a:picLocks noChangeAspect="1"/>
          </p:cNvPicPr>
          <p:nvPr/>
        </p:nvPicPr>
        <p:blipFill>
          <a:blip r:embed="rId4"/>
          <a:stretch>
            <a:fillRect/>
          </a:stretch>
        </p:blipFill>
        <p:spPr>
          <a:xfrm>
            <a:off x="6912853" y="205019"/>
            <a:ext cx="4719243" cy="5054785"/>
          </a:xfrm>
          <a:prstGeom prst="rect">
            <a:avLst/>
          </a:prstGeom>
        </p:spPr>
      </p:pic>
    </p:spTree>
    <p:extLst>
      <p:ext uri="{BB962C8B-B14F-4D97-AF65-F5344CB8AC3E}">
        <p14:creationId xmlns:p14="http://schemas.microsoft.com/office/powerpoint/2010/main" val="190513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B94E-B95E-46D7-A8E6-1B1905D03B41}"/>
              </a:ext>
            </a:extLst>
          </p:cNvPr>
          <p:cNvSpPr>
            <a:spLocks noGrp="1"/>
          </p:cNvSpPr>
          <p:nvPr>
            <p:ph type="title"/>
          </p:nvPr>
        </p:nvSpPr>
        <p:spPr>
          <a:xfrm>
            <a:off x="589722" y="5722316"/>
            <a:ext cx="10515600" cy="1325563"/>
          </a:xfrm>
        </p:spPr>
        <p:txBody>
          <a:bodyPr>
            <a:normAutofit fontScale="90000"/>
          </a:bodyPr>
          <a:lstStyle/>
          <a:p>
            <a:r>
              <a:rPr lang="en-GB" dirty="0">
                <a:hlinkClick r:id="rId2"/>
              </a:rPr>
              <a:t>https://www.bbc.co.uk/teach/ten-pieces/classical-music-heitor-villa-lobos/z4nsmfr</a:t>
            </a:r>
            <a:br>
              <a:rPr lang="en-GB" dirty="0"/>
            </a:br>
            <a:endParaRPr lang="en-GB" dirty="0"/>
          </a:p>
        </p:txBody>
      </p:sp>
      <p:pic>
        <p:nvPicPr>
          <p:cNvPr id="3" name="Picture 2">
            <a:extLst>
              <a:ext uri="{FF2B5EF4-FFF2-40B4-BE49-F238E27FC236}">
                <a16:creationId xmlns:a16="http://schemas.microsoft.com/office/drawing/2014/main" id="{A059AD7B-1DF3-4EC1-A85B-B36FF8B09F50}"/>
              </a:ext>
            </a:extLst>
          </p:cNvPr>
          <p:cNvPicPr>
            <a:picLocks noChangeAspect="1"/>
          </p:cNvPicPr>
          <p:nvPr/>
        </p:nvPicPr>
        <p:blipFill>
          <a:blip r:embed="rId3"/>
          <a:stretch>
            <a:fillRect/>
          </a:stretch>
        </p:blipFill>
        <p:spPr>
          <a:xfrm>
            <a:off x="356025" y="76957"/>
            <a:ext cx="6729043" cy="5471634"/>
          </a:xfrm>
          <a:prstGeom prst="rect">
            <a:avLst/>
          </a:prstGeom>
        </p:spPr>
      </p:pic>
      <p:pic>
        <p:nvPicPr>
          <p:cNvPr id="4" name="Picture 3">
            <a:extLst>
              <a:ext uri="{FF2B5EF4-FFF2-40B4-BE49-F238E27FC236}">
                <a16:creationId xmlns:a16="http://schemas.microsoft.com/office/drawing/2014/main" id="{48F80996-5F37-413E-8977-CDADD2617D24}"/>
              </a:ext>
            </a:extLst>
          </p:cNvPr>
          <p:cNvPicPr>
            <a:picLocks noChangeAspect="1"/>
          </p:cNvPicPr>
          <p:nvPr/>
        </p:nvPicPr>
        <p:blipFill>
          <a:blip r:embed="rId4"/>
          <a:stretch>
            <a:fillRect/>
          </a:stretch>
        </p:blipFill>
        <p:spPr>
          <a:xfrm>
            <a:off x="7085068" y="76957"/>
            <a:ext cx="5089572" cy="3641994"/>
          </a:xfrm>
          <a:prstGeom prst="rect">
            <a:avLst/>
          </a:prstGeom>
        </p:spPr>
      </p:pic>
    </p:spTree>
    <p:extLst>
      <p:ext uri="{BB962C8B-B14F-4D97-AF65-F5344CB8AC3E}">
        <p14:creationId xmlns:p14="http://schemas.microsoft.com/office/powerpoint/2010/main" val="382225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7168F-AA33-4D61-BF33-5AFF92C6D431}"/>
              </a:ext>
            </a:extLst>
          </p:cNvPr>
          <p:cNvSpPr>
            <a:spLocks noGrp="1"/>
          </p:cNvSpPr>
          <p:nvPr>
            <p:ph type="title"/>
          </p:nvPr>
        </p:nvSpPr>
        <p:spPr/>
        <p:txBody>
          <a:bodyPr/>
          <a:lstStyle/>
          <a:p>
            <a:r>
              <a:rPr lang="en-US" dirty="0"/>
              <a:t>Autumn Term Two</a:t>
            </a:r>
            <a:br>
              <a:rPr lang="en-US" dirty="0"/>
            </a:br>
            <a:endParaRPr lang="en-GB" dirty="0"/>
          </a:p>
        </p:txBody>
      </p:sp>
    </p:spTree>
    <p:extLst>
      <p:ext uri="{BB962C8B-B14F-4D97-AF65-F5344CB8AC3E}">
        <p14:creationId xmlns:p14="http://schemas.microsoft.com/office/powerpoint/2010/main" val="578705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6CCB-C985-475E-A362-2C5B7BFDD51C}"/>
              </a:ext>
            </a:extLst>
          </p:cNvPr>
          <p:cNvSpPr>
            <a:spLocks noGrp="1"/>
          </p:cNvSpPr>
          <p:nvPr>
            <p:ph type="title"/>
          </p:nvPr>
        </p:nvSpPr>
        <p:spPr>
          <a:xfrm>
            <a:off x="549964" y="5434082"/>
            <a:ext cx="10515600" cy="1325563"/>
          </a:xfrm>
        </p:spPr>
        <p:txBody>
          <a:bodyPr>
            <a:normAutofit fontScale="90000"/>
          </a:bodyPr>
          <a:lstStyle/>
          <a:p>
            <a:r>
              <a:rPr lang="en-GB" dirty="0">
                <a:hlinkClick r:id="rId2"/>
              </a:rPr>
              <a:t>https://www.bbc.co.uk/teach/ten-pieces/classical-music-antonio-vivaldi-winter-from-the-four-seasons/zf98bdm</a:t>
            </a:r>
            <a:r>
              <a:rPr lang="en-GB" dirty="0"/>
              <a:t> </a:t>
            </a:r>
          </a:p>
        </p:txBody>
      </p:sp>
      <p:pic>
        <p:nvPicPr>
          <p:cNvPr id="3" name="Picture 2">
            <a:extLst>
              <a:ext uri="{FF2B5EF4-FFF2-40B4-BE49-F238E27FC236}">
                <a16:creationId xmlns:a16="http://schemas.microsoft.com/office/drawing/2014/main" id="{090EF23D-540C-49C5-8EDF-91E48C4E7F1A}"/>
              </a:ext>
            </a:extLst>
          </p:cNvPr>
          <p:cNvPicPr>
            <a:picLocks noChangeAspect="1"/>
          </p:cNvPicPr>
          <p:nvPr/>
        </p:nvPicPr>
        <p:blipFill rotWithShape="1">
          <a:blip r:embed="rId3"/>
          <a:srcRect l="22663" t="11883" r="23859" b="12464"/>
          <a:stretch/>
        </p:blipFill>
        <p:spPr>
          <a:xfrm>
            <a:off x="268356" y="58598"/>
            <a:ext cx="6520070" cy="5188227"/>
          </a:xfrm>
          <a:prstGeom prst="rect">
            <a:avLst/>
          </a:prstGeom>
        </p:spPr>
      </p:pic>
      <p:pic>
        <p:nvPicPr>
          <p:cNvPr id="4" name="Picture 3">
            <a:extLst>
              <a:ext uri="{FF2B5EF4-FFF2-40B4-BE49-F238E27FC236}">
                <a16:creationId xmlns:a16="http://schemas.microsoft.com/office/drawing/2014/main" id="{E1F825C8-18FF-461A-8645-D7817B5A8FCE}"/>
              </a:ext>
            </a:extLst>
          </p:cNvPr>
          <p:cNvPicPr>
            <a:picLocks noChangeAspect="1"/>
          </p:cNvPicPr>
          <p:nvPr/>
        </p:nvPicPr>
        <p:blipFill>
          <a:blip r:embed="rId4"/>
          <a:stretch>
            <a:fillRect/>
          </a:stretch>
        </p:blipFill>
        <p:spPr>
          <a:xfrm>
            <a:off x="6803828" y="98355"/>
            <a:ext cx="5119816" cy="3950792"/>
          </a:xfrm>
          <a:prstGeom prst="rect">
            <a:avLst/>
          </a:prstGeom>
        </p:spPr>
      </p:pic>
    </p:spTree>
    <p:extLst>
      <p:ext uri="{BB962C8B-B14F-4D97-AF65-F5344CB8AC3E}">
        <p14:creationId xmlns:p14="http://schemas.microsoft.com/office/powerpoint/2010/main" val="5577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118D-3F9F-42B0-ACA3-4D1FB5085EFA}"/>
              </a:ext>
            </a:extLst>
          </p:cNvPr>
          <p:cNvSpPr>
            <a:spLocks noGrp="1"/>
          </p:cNvSpPr>
          <p:nvPr>
            <p:ph type="title"/>
          </p:nvPr>
        </p:nvSpPr>
        <p:spPr>
          <a:xfrm>
            <a:off x="410817" y="5632864"/>
            <a:ext cx="10515600" cy="1325563"/>
          </a:xfrm>
        </p:spPr>
        <p:txBody>
          <a:bodyPr>
            <a:normAutofit fontScale="90000"/>
          </a:bodyPr>
          <a:lstStyle/>
          <a:p>
            <a:r>
              <a:rPr lang="en-GB" dirty="0">
                <a:hlinkClick r:id="rId2"/>
              </a:rPr>
              <a:t>https://www.bbc.co.uk/teach/ten-pieces/classical-music-johannes-brahms-hungarian-dance/zfj4y9q</a:t>
            </a:r>
            <a:br>
              <a:rPr lang="en-GB" dirty="0"/>
            </a:br>
            <a:endParaRPr lang="en-GB" dirty="0"/>
          </a:p>
        </p:txBody>
      </p:sp>
      <p:pic>
        <p:nvPicPr>
          <p:cNvPr id="3" name="Picture 2">
            <a:extLst>
              <a:ext uri="{FF2B5EF4-FFF2-40B4-BE49-F238E27FC236}">
                <a16:creationId xmlns:a16="http://schemas.microsoft.com/office/drawing/2014/main" id="{DCB54F75-27CC-4C08-A623-6E683217A74E}"/>
              </a:ext>
            </a:extLst>
          </p:cNvPr>
          <p:cNvPicPr>
            <a:picLocks noChangeAspect="1"/>
          </p:cNvPicPr>
          <p:nvPr/>
        </p:nvPicPr>
        <p:blipFill>
          <a:blip r:embed="rId3"/>
          <a:stretch>
            <a:fillRect/>
          </a:stretch>
        </p:blipFill>
        <p:spPr>
          <a:xfrm>
            <a:off x="410817" y="88485"/>
            <a:ext cx="6583515" cy="5315191"/>
          </a:xfrm>
          <a:prstGeom prst="rect">
            <a:avLst/>
          </a:prstGeom>
        </p:spPr>
      </p:pic>
      <p:pic>
        <p:nvPicPr>
          <p:cNvPr id="4" name="Picture 3">
            <a:extLst>
              <a:ext uri="{FF2B5EF4-FFF2-40B4-BE49-F238E27FC236}">
                <a16:creationId xmlns:a16="http://schemas.microsoft.com/office/drawing/2014/main" id="{FA7C2E7E-EBC0-47E6-B2AF-EA13D6953766}"/>
              </a:ext>
            </a:extLst>
          </p:cNvPr>
          <p:cNvPicPr>
            <a:picLocks noChangeAspect="1"/>
          </p:cNvPicPr>
          <p:nvPr/>
        </p:nvPicPr>
        <p:blipFill>
          <a:blip r:embed="rId4"/>
          <a:stretch>
            <a:fillRect/>
          </a:stretch>
        </p:blipFill>
        <p:spPr>
          <a:xfrm>
            <a:off x="6974344" y="545799"/>
            <a:ext cx="5217656" cy="4044307"/>
          </a:xfrm>
          <a:prstGeom prst="rect">
            <a:avLst/>
          </a:prstGeom>
        </p:spPr>
      </p:pic>
    </p:spTree>
    <p:extLst>
      <p:ext uri="{BB962C8B-B14F-4D97-AF65-F5344CB8AC3E}">
        <p14:creationId xmlns:p14="http://schemas.microsoft.com/office/powerpoint/2010/main" val="338660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7E34-DF90-4203-85EB-C1BE6F93F0E1}"/>
              </a:ext>
            </a:extLst>
          </p:cNvPr>
          <p:cNvSpPr>
            <a:spLocks noGrp="1"/>
          </p:cNvSpPr>
          <p:nvPr>
            <p:ph type="title"/>
          </p:nvPr>
        </p:nvSpPr>
        <p:spPr/>
        <p:txBody>
          <a:bodyPr/>
          <a:lstStyle/>
          <a:p>
            <a:r>
              <a:rPr lang="en-US" dirty="0"/>
              <a:t>Spring Term One</a:t>
            </a:r>
            <a:endParaRPr lang="en-GB" dirty="0"/>
          </a:p>
        </p:txBody>
      </p:sp>
    </p:spTree>
    <p:extLst>
      <p:ext uri="{BB962C8B-B14F-4D97-AF65-F5344CB8AC3E}">
        <p14:creationId xmlns:p14="http://schemas.microsoft.com/office/powerpoint/2010/main" val="1564857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0CE9D-E870-4064-8C9D-0BF5D96A9FDB}"/>
              </a:ext>
            </a:extLst>
          </p:cNvPr>
          <p:cNvSpPr>
            <a:spLocks noGrp="1"/>
          </p:cNvSpPr>
          <p:nvPr>
            <p:ph type="title"/>
          </p:nvPr>
        </p:nvSpPr>
        <p:spPr>
          <a:xfrm>
            <a:off x="758687" y="5682560"/>
            <a:ext cx="10515600" cy="1325563"/>
          </a:xfrm>
        </p:spPr>
        <p:txBody>
          <a:bodyPr>
            <a:normAutofit fontScale="90000"/>
          </a:bodyPr>
          <a:lstStyle/>
          <a:p>
            <a:r>
              <a:rPr lang="en-GB" dirty="0">
                <a:hlinkClick r:id="rId2"/>
              </a:rPr>
              <a:t>https://www.bbc.co.uk/teach/ten-pieces/classical-music-ravi-shankar-symphony-finale/znk8bdm</a:t>
            </a:r>
            <a:br>
              <a:rPr lang="en-GB" dirty="0"/>
            </a:br>
            <a:endParaRPr lang="en-GB" dirty="0"/>
          </a:p>
        </p:txBody>
      </p:sp>
      <p:pic>
        <p:nvPicPr>
          <p:cNvPr id="4" name="Picture 3">
            <a:extLst>
              <a:ext uri="{FF2B5EF4-FFF2-40B4-BE49-F238E27FC236}">
                <a16:creationId xmlns:a16="http://schemas.microsoft.com/office/drawing/2014/main" id="{F8FB0A25-5654-4D40-8746-C2BC67022C76}"/>
              </a:ext>
            </a:extLst>
          </p:cNvPr>
          <p:cNvPicPr>
            <a:picLocks noChangeAspect="1"/>
          </p:cNvPicPr>
          <p:nvPr/>
        </p:nvPicPr>
        <p:blipFill>
          <a:blip r:embed="rId3"/>
          <a:stretch>
            <a:fillRect/>
          </a:stretch>
        </p:blipFill>
        <p:spPr>
          <a:xfrm>
            <a:off x="218661" y="0"/>
            <a:ext cx="7008889" cy="5435716"/>
          </a:xfrm>
          <a:prstGeom prst="rect">
            <a:avLst/>
          </a:prstGeom>
        </p:spPr>
      </p:pic>
      <p:pic>
        <p:nvPicPr>
          <p:cNvPr id="5" name="Picture 4">
            <a:extLst>
              <a:ext uri="{FF2B5EF4-FFF2-40B4-BE49-F238E27FC236}">
                <a16:creationId xmlns:a16="http://schemas.microsoft.com/office/drawing/2014/main" id="{B4528C0B-C22E-4C06-976D-59A873818615}"/>
              </a:ext>
            </a:extLst>
          </p:cNvPr>
          <p:cNvPicPr>
            <a:picLocks noChangeAspect="1"/>
          </p:cNvPicPr>
          <p:nvPr/>
        </p:nvPicPr>
        <p:blipFill>
          <a:blip r:embed="rId4"/>
          <a:stretch>
            <a:fillRect/>
          </a:stretch>
        </p:blipFill>
        <p:spPr>
          <a:xfrm>
            <a:off x="7389561" y="427224"/>
            <a:ext cx="4191363" cy="3657917"/>
          </a:xfrm>
          <a:prstGeom prst="rect">
            <a:avLst/>
          </a:prstGeom>
        </p:spPr>
      </p:pic>
    </p:spTree>
    <p:extLst>
      <p:ext uri="{BB962C8B-B14F-4D97-AF65-F5344CB8AC3E}">
        <p14:creationId xmlns:p14="http://schemas.microsoft.com/office/powerpoint/2010/main" val="1176345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7648-7470-4964-A8FF-B95F46869E4A}"/>
              </a:ext>
            </a:extLst>
          </p:cNvPr>
          <p:cNvSpPr>
            <a:spLocks noGrp="1"/>
          </p:cNvSpPr>
          <p:nvPr>
            <p:ph type="title"/>
          </p:nvPr>
        </p:nvSpPr>
        <p:spPr>
          <a:xfrm>
            <a:off x="390939" y="5913632"/>
            <a:ext cx="10515600" cy="1325563"/>
          </a:xfrm>
        </p:spPr>
        <p:txBody>
          <a:bodyPr>
            <a:normAutofit fontScale="90000"/>
          </a:bodyPr>
          <a:lstStyle/>
          <a:p>
            <a:r>
              <a:rPr lang="en-GB" dirty="0">
                <a:hlinkClick r:id="rId2"/>
              </a:rPr>
              <a:t>https://www.bbc.co.uk/teach/ten-pieces/classical-music-grazyna-bacewicz-overture/zf2k382</a:t>
            </a:r>
            <a:br>
              <a:rPr lang="en-GB" dirty="0"/>
            </a:br>
            <a:endParaRPr lang="en-GB" dirty="0"/>
          </a:p>
        </p:txBody>
      </p:sp>
      <p:pic>
        <p:nvPicPr>
          <p:cNvPr id="3" name="Picture 2">
            <a:extLst>
              <a:ext uri="{FF2B5EF4-FFF2-40B4-BE49-F238E27FC236}">
                <a16:creationId xmlns:a16="http://schemas.microsoft.com/office/drawing/2014/main" id="{4E364DAD-E3E2-489A-9566-9F8048C821FC}"/>
              </a:ext>
            </a:extLst>
          </p:cNvPr>
          <p:cNvPicPr>
            <a:picLocks noChangeAspect="1"/>
          </p:cNvPicPr>
          <p:nvPr/>
        </p:nvPicPr>
        <p:blipFill>
          <a:blip r:embed="rId3"/>
          <a:stretch>
            <a:fillRect/>
          </a:stretch>
        </p:blipFill>
        <p:spPr>
          <a:xfrm>
            <a:off x="212364" y="0"/>
            <a:ext cx="7430827" cy="5697946"/>
          </a:xfrm>
          <a:prstGeom prst="rect">
            <a:avLst/>
          </a:prstGeom>
        </p:spPr>
      </p:pic>
      <p:pic>
        <p:nvPicPr>
          <p:cNvPr id="4" name="Picture 3">
            <a:extLst>
              <a:ext uri="{FF2B5EF4-FFF2-40B4-BE49-F238E27FC236}">
                <a16:creationId xmlns:a16="http://schemas.microsoft.com/office/drawing/2014/main" id="{B6D71B2B-872F-4F5B-AA38-3BEA0B37C4A0}"/>
              </a:ext>
            </a:extLst>
          </p:cNvPr>
          <p:cNvPicPr>
            <a:picLocks noChangeAspect="1"/>
          </p:cNvPicPr>
          <p:nvPr/>
        </p:nvPicPr>
        <p:blipFill>
          <a:blip r:embed="rId4"/>
          <a:stretch>
            <a:fillRect/>
          </a:stretch>
        </p:blipFill>
        <p:spPr>
          <a:xfrm>
            <a:off x="7643191" y="419911"/>
            <a:ext cx="4407393" cy="2873216"/>
          </a:xfrm>
          <a:prstGeom prst="rect">
            <a:avLst/>
          </a:prstGeom>
        </p:spPr>
      </p:pic>
    </p:spTree>
    <p:extLst>
      <p:ext uri="{BB962C8B-B14F-4D97-AF65-F5344CB8AC3E}">
        <p14:creationId xmlns:p14="http://schemas.microsoft.com/office/powerpoint/2010/main" val="1380080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F098-FBAB-4637-809A-5B342E971DDA}"/>
              </a:ext>
            </a:extLst>
          </p:cNvPr>
          <p:cNvSpPr>
            <a:spLocks noGrp="1"/>
          </p:cNvSpPr>
          <p:nvPr>
            <p:ph type="title"/>
          </p:nvPr>
        </p:nvSpPr>
        <p:spPr/>
        <p:txBody>
          <a:bodyPr/>
          <a:lstStyle/>
          <a:p>
            <a:r>
              <a:rPr lang="en-US" dirty="0"/>
              <a:t>Spring Term Two</a:t>
            </a:r>
            <a:endParaRPr lang="en-GB" dirty="0"/>
          </a:p>
        </p:txBody>
      </p:sp>
    </p:spTree>
    <p:extLst>
      <p:ext uri="{BB962C8B-B14F-4D97-AF65-F5344CB8AC3E}">
        <p14:creationId xmlns:p14="http://schemas.microsoft.com/office/powerpoint/2010/main" val="1838087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uffledmedia.ruffled.netdna-cdn.com/wp-content/upLoads/vintage-candle-hold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1184" y="915172"/>
            <a:ext cx="2083807" cy="1512168"/>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st.houzz.com/simgs/ee81af3e02028e34_4-9190/traditional-wall-mirr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5" y="852020"/>
            <a:ext cx="1889352" cy="1571956"/>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6" descr="http://baihusi.com/wp-content/uploads/2015/03/attractive-antique-mirror-antique-mirror-wall-uttermost-ornate-wall-mirro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06" r="6012" b="6971"/>
          <a:stretch/>
        </p:blipFill>
        <p:spPr bwMode="auto">
          <a:xfrm>
            <a:off x="1710074" y="4151804"/>
            <a:ext cx="2216531" cy="158417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s://s-media-cache-ak0.pinimg.com/originals/e3/30/de/e330deb97e22bfa632e00de68aa49bb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9372" y="4217702"/>
            <a:ext cx="1582004" cy="145238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926605" y="915172"/>
            <a:ext cx="1384751" cy="1569660"/>
          </a:xfrm>
          <a:prstGeom prst="rect">
            <a:avLst/>
          </a:prstGeom>
          <a:noFill/>
        </p:spPr>
        <p:txBody>
          <a:bodyPr wrap="square" rtlCol="0">
            <a:spAutoFit/>
          </a:bodyPr>
          <a:lstStyle/>
          <a:p>
            <a:r>
              <a:rPr lang="en-GB" sz="2400" dirty="0">
                <a:latin typeface="SassoonPrimaryInfant" pitchFamily="2" charset="0"/>
              </a:rPr>
              <a:t>Music</a:t>
            </a:r>
          </a:p>
          <a:p>
            <a:r>
              <a:rPr lang="en-GB" sz="2400" dirty="0">
                <a:latin typeface="SassoonPrimaryInfant" pitchFamily="2" charset="0"/>
              </a:rPr>
              <a:t>Focus point</a:t>
            </a:r>
          </a:p>
          <a:p>
            <a:r>
              <a:rPr lang="en-GB" sz="2400" dirty="0">
                <a:latin typeface="SassoonPrimaryInfant" pitchFamily="2" charset="0"/>
              </a:rPr>
              <a:t>Words</a:t>
            </a:r>
          </a:p>
        </p:txBody>
      </p:sp>
      <p:sp>
        <p:nvSpPr>
          <p:cNvPr id="7" name="TextBox 6"/>
          <p:cNvSpPr txBox="1"/>
          <p:nvPr/>
        </p:nvSpPr>
        <p:spPr>
          <a:xfrm>
            <a:off x="8464713" y="867666"/>
            <a:ext cx="1874809" cy="2215991"/>
          </a:xfrm>
          <a:prstGeom prst="rect">
            <a:avLst/>
          </a:prstGeom>
          <a:noFill/>
        </p:spPr>
        <p:txBody>
          <a:bodyPr wrap="none" rtlCol="0">
            <a:spAutoFit/>
          </a:bodyPr>
          <a:lstStyle/>
          <a:p>
            <a:r>
              <a:rPr lang="en-GB" sz="2400" dirty="0">
                <a:latin typeface="SassoonPrimaryInfant" pitchFamily="2" charset="0"/>
              </a:rPr>
              <a:t>Bible stories</a:t>
            </a:r>
          </a:p>
          <a:p>
            <a:r>
              <a:rPr lang="en-GB" sz="2400" dirty="0">
                <a:latin typeface="SassoonPrimaryInfant" pitchFamily="2" charset="0"/>
              </a:rPr>
              <a:t>Drama</a:t>
            </a:r>
          </a:p>
          <a:p>
            <a:r>
              <a:rPr lang="en-GB" sz="2400" dirty="0">
                <a:latin typeface="SassoonPrimaryInfant" pitchFamily="2" charset="0"/>
              </a:rPr>
              <a:t>Video clips</a:t>
            </a:r>
          </a:p>
          <a:p>
            <a:r>
              <a:rPr lang="en-GB" sz="2400" dirty="0">
                <a:latin typeface="SassoonPrimaryInfant" pitchFamily="2" charset="0"/>
              </a:rPr>
              <a:t>Visual images</a:t>
            </a:r>
          </a:p>
          <a:p>
            <a:r>
              <a:rPr lang="en-GB" sz="2400" dirty="0">
                <a:latin typeface="SassoonPrimaryInfant" pitchFamily="2" charset="0"/>
              </a:rPr>
              <a:t>Puppets!</a:t>
            </a:r>
          </a:p>
          <a:p>
            <a:endParaRPr lang="en-GB" dirty="0"/>
          </a:p>
        </p:txBody>
      </p:sp>
      <p:sp>
        <p:nvSpPr>
          <p:cNvPr id="8" name="TextBox 7"/>
          <p:cNvSpPr txBox="1"/>
          <p:nvPr/>
        </p:nvSpPr>
        <p:spPr>
          <a:xfrm>
            <a:off x="4038181" y="4535652"/>
            <a:ext cx="2060179" cy="2677656"/>
          </a:xfrm>
          <a:prstGeom prst="rect">
            <a:avLst/>
          </a:prstGeom>
          <a:noFill/>
        </p:spPr>
        <p:txBody>
          <a:bodyPr wrap="none" rtlCol="0">
            <a:spAutoFit/>
          </a:bodyPr>
          <a:lstStyle/>
          <a:p>
            <a:r>
              <a:rPr lang="en-GB" sz="2400" dirty="0">
                <a:latin typeface="SassoonPrimaryInfant" pitchFamily="2" charset="0"/>
              </a:rPr>
              <a:t>Time of silence</a:t>
            </a:r>
          </a:p>
          <a:p>
            <a:r>
              <a:rPr lang="en-GB" sz="2400" dirty="0">
                <a:latin typeface="SassoonPrimaryInfant" pitchFamily="2" charset="0"/>
              </a:rPr>
              <a:t>Talk partner</a:t>
            </a:r>
          </a:p>
          <a:p>
            <a:r>
              <a:rPr lang="en-GB" sz="2400" dirty="0">
                <a:latin typeface="SassoonPrimaryInfant" pitchFamily="2" charset="0"/>
              </a:rPr>
              <a:t>Prayer</a:t>
            </a:r>
          </a:p>
          <a:p>
            <a:r>
              <a:rPr lang="en-GB" sz="2400" dirty="0">
                <a:latin typeface="SassoonPrimaryInfant" pitchFamily="2" charset="0"/>
              </a:rPr>
              <a:t>Words</a:t>
            </a:r>
          </a:p>
          <a:p>
            <a:r>
              <a:rPr lang="en-US" sz="2400" dirty="0">
                <a:latin typeface="SassoonPrimaryInfant" pitchFamily="2" charset="0"/>
              </a:rPr>
              <a:t>Q</a:t>
            </a:r>
            <a:r>
              <a:rPr lang="en-GB" sz="2400" dirty="0" err="1">
                <a:latin typeface="SassoonPrimaryInfant" pitchFamily="2" charset="0"/>
              </a:rPr>
              <a:t>uote</a:t>
            </a:r>
            <a:endParaRPr lang="en-GB" sz="2400" dirty="0">
              <a:latin typeface="SassoonPrimaryInfant" pitchFamily="2" charset="0"/>
            </a:endParaRPr>
          </a:p>
          <a:p>
            <a:endParaRPr lang="en-GB" sz="2400" dirty="0">
              <a:latin typeface="SassoonPrimaryInfant" pitchFamily="2" charset="0"/>
            </a:endParaRPr>
          </a:p>
          <a:p>
            <a:endParaRPr lang="en-GB" sz="2400" dirty="0">
              <a:latin typeface="SassoonPrimaryInfant" pitchFamily="2" charset="0"/>
            </a:endParaRPr>
          </a:p>
        </p:txBody>
      </p:sp>
      <p:sp>
        <p:nvSpPr>
          <p:cNvPr id="9" name="TextBox 8"/>
          <p:cNvSpPr txBox="1"/>
          <p:nvPr/>
        </p:nvSpPr>
        <p:spPr>
          <a:xfrm>
            <a:off x="8631843" y="4350984"/>
            <a:ext cx="1753044" cy="1569660"/>
          </a:xfrm>
          <a:prstGeom prst="rect">
            <a:avLst/>
          </a:prstGeom>
          <a:noFill/>
        </p:spPr>
        <p:txBody>
          <a:bodyPr wrap="none" rtlCol="0">
            <a:spAutoFit/>
          </a:bodyPr>
          <a:lstStyle/>
          <a:p>
            <a:r>
              <a:rPr lang="en-GB" sz="2400" dirty="0">
                <a:latin typeface="SassoonPrimaryInfant" pitchFamily="2" charset="0"/>
              </a:rPr>
              <a:t>Song</a:t>
            </a:r>
          </a:p>
          <a:p>
            <a:r>
              <a:rPr lang="en-US" sz="2400" dirty="0">
                <a:latin typeface="SassoonPrimaryInfant" pitchFamily="2" charset="0"/>
              </a:rPr>
              <a:t>C</a:t>
            </a:r>
            <a:r>
              <a:rPr lang="en-GB" sz="2400" dirty="0" err="1">
                <a:latin typeface="SassoonPrimaryInfant" pitchFamily="2" charset="0"/>
              </a:rPr>
              <a:t>hallenge</a:t>
            </a:r>
            <a:endParaRPr lang="en-GB" sz="2400" dirty="0">
              <a:latin typeface="SassoonPrimaryInfant" pitchFamily="2" charset="0"/>
            </a:endParaRPr>
          </a:p>
          <a:p>
            <a:r>
              <a:rPr lang="en-US" sz="2400" dirty="0">
                <a:latin typeface="SassoonPrimaryInfant" pitchFamily="2" charset="0"/>
              </a:rPr>
              <a:t>S</a:t>
            </a:r>
            <a:r>
              <a:rPr lang="en-GB" sz="2400" dirty="0" err="1">
                <a:latin typeface="SassoonPrimaryInfant" pitchFamily="2" charset="0"/>
              </a:rPr>
              <a:t>chool</a:t>
            </a:r>
            <a:r>
              <a:rPr lang="en-GB" sz="2400" dirty="0">
                <a:latin typeface="SassoonPrimaryInfant" pitchFamily="2" charset="0"/>
              </a:rPr>
              <a:t> Song</a:t>
            </a:r>
          </a:p>
          <a:p>
            <a:endParaRPr lang="en-GB" sz="2400" dirty="0">
              <a:latin typeface="SassoonPrimaryInfant" pitchFamily="2" charset="0"/>
            </a:endParaRPr>
          </a:p>
        </p:txBody>
      </p:sp>
      <p:sp>
        <p:nvSpPr>
          <p:cNvPr id="10" name="TextBox 9"/>
          <p:cNvSpPr txBox="1"/>
          <p:nvPr/>
        </p:nvSpPr>
        <p:spPr>
          <a:xfrm>
            <a:off x="2493372" y="267246"/>
            <a:ext cx="2088457" cy="584775"/>
          </a:xfrm>
          <a:prstGeom prst="rect">
            <a:avLst/>
          </a:prstGeom>
          <a:noFill/>
        </p:spPr>
        <p:txBody>
          <a:bodyPr wrap="none" rtlCol="0">
            <a:spAutoFit/>
          </a:bodyPr>
          <a:lstStyle/>
          <a:p>
            <a:pPr algn="ctr"/>
            <a:r>
              <a:rPr lang="en-GB" sz="3200" b="1" dirty="0">
                <a:latin typeface="SassoonPrimaryInfant" pitchFamily="2" charset="0"/>
              </a:rPr>
              <a:t>Welcoming</a:t>
            </a:r>
            <a:endParaRPr lang="en-GB" b="1" dirty="0">
              <a:latin typeface="SassoonPrimaryInfant" pitchFamily="2" charset="0"/>
            </a:endParaRPr>
          </a:p>
        </p:txBody>
      </p:sp>
      <p:sp>
        <p:nvSpPr>
          <p:cNvPr id="11" name="TextBox 10"/>
          <p:cNvSpPr txBox="1"/>
          <p:nvPr/>
        </p:nvSpPr>
        <p:spPr>
          <a:xfrm>
            <a:off x="7061212" y="278123"/>
            <a:ext cx="1646606" cy="584775"/>
          </a:xfrm>
          <a:prstGeom prst="rect">
            <a:avLst/>
          </a:prstGeom>
          <a:noFill/>
        </p:spPr>
        <p:txBody>
          <a:bodyPr wrap="none" rtlCol="0">
            <a:spAutoFit/>
          </a:bodyPr>
          <a:lstStyle/>
          <a:p>
            <a:pPr algn="ctr"/>
            <a:r>
              <a:rPr lang="en-GB" sz="3200" b="1" dirty="0">
                <a:latin typeface="SassoonPrimaryInfant" pitchFamily="2" charset="0"/>
              </a:rPr>
              <a:t>Learning</a:t>
            </a:r>
            <a:endParaRPr lang="en-GB" b="1" dirty="0">
              <a:latin typeface="SassoonPrimaryInfant" pitchFamily="2" charset="0"/>
            </a:endParaRPr>
          </a:p>
        </p:txBody>
      </p:sp>
      <p:sp>
        <p:nvSpPr>
          <p:cNvPr id="12" name="TextBox 11"/>
          <p:cNvSpPr txBox="1"/>
          <p:nvPr/>
        </p:nvSpPr>
        <p:spPr>
          <a:xfrm>
            <a:off x="2480211" y="3429001"/>
            <a:ext cx="1879618" cy="584775"/>
          </a:xfrm>
          <a:prstGeom prst="rect">
            <a:avLst/>
          </a:prstGeom>
          <a:noFill/>
        </p:spPr>
        <p:txBody>
          <a:bodyPr wrap="none" rtlCol="0">
            <a:spAutoFit/>
          </a:bodyPr>
          <a:lstStyle/>
          <a:p>
            <a:pPr algn="ctr"/>
            <a:r>
              <a:rPr lang="en-GB" sz="3200" b="1" dirty="0">
                <a:latin typeface="SassoonPrimaryInfant" pitchFamily="2" charset="0"/>
              </a:rPr>
              <a:t>Reflecting</a:t>
            </a:r>
            <a:endParaRPr lang="en-GB" b="1" dirty="0">
              <a:latin typeface="SassoonPrimaryInfant" pitchFamily="2" charset="0"/>
            </a:endParaRPr>
          </a:p>
        </p:txBody>
      </p:sp>
      <p:sp>
        <p:nvSpPr>
          <p:cNvPr id="13" name="TextBox 12"/>
          <p:cNvSpPr txBox="1"/>
          <p:nvPr/>
        </p:nvSpPr>
        <p:spPr>
          <a:xfrm>
            <a:off x="7114188" y="3429001"/>
            <a:ext cx="2174378" cy="584775"/>
          </a:xfrm>
          <a:prstGeom prst="rect">
            <a:avLst/>
          </a:prstGeom>
          <a:noFill/>
        </p:spPr>
        <p:txBody>
          <a:bodyPr wrap="none" rtlCol="0">
            <a:spAutoFit/>
          </a:bodyPr>
          <a:lstStyle/>
          <a:p>
            <a:pPr algn="ctr"/>
            <a:r>
              <a:rPr lang="en-GB" sz="3200" b="1" dirty="0">
                <a:latin typeface="SassoonPrimaryInfant" pitchFamily="2" charset="0"/>
              </a:rPr>
              <a:t>Responding</a:t>
            </a:r>
            <a:endParaRPr lang="en-GB" b="1" dirty="0">
              <a:latin typeface="SassoonPrimaryInfant" pitchFamily="2" charset="0"/>
            </a:endParaRPr>
          </a:p>
        </p:txBody>
      </p:sp>
    </p:spTree>
    <p:extLst>
      <p:ext uri="{BB962C8B-B14F-4D97-AF65-F5344CB8AC3E}">
        <p14:creationId xmlns:p14="http://schemas.microsoft.com/office/powerpoint/2010/main" val="2721825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2FFD-8AD8-419F-8A40-5456AC2D2312}"/>
              </a:ext>
            </a:extLst>
          </p:cNvPr>
          <p:cNvSpPr>
            <a:spLocks noGrp="1"/>
          </p:cNvSpPr>
          <p:nvPr>
            <p:ph type="title"/>
          </p:nvPr>
        </p:nvSpPr>
        <p:spPr>
          <a:xfrm>
            <a:off x="838200" y="5812991"/>
            <a:ext cx="10515600" cy="1325563"/>
          </a:xfrm>
        </p:spPr>
        <p:txBody>
          <a:bodyPr>
            <a:normAutofit fontScale="90000"/>
          </a:bodyPr>
          <a:lstStyle/>
          <a:p>
            <a:r>
              <a:rPr lang="en-GB" dirty="0">
                <a:hlinkClick r:id="rId2"/>
              </a:rPr>
              <a:t>https://www.bbc.co.uk/teach/ten-pieces/classical-music-george-gershwin-rhapsody-in-blue/zkcy6v4</a:t>
            </a:r>
            <a:br>
              <a:rPr lang="en-GB" dirty="0"/>
            </a:br>
            <a:endParaRPr lang="en-GB" dirty="0"/>
          </a:p>
        </p:txBody>
      </p:sp>
      <p:pic>
        <p:nvPicPr>
          <p:cNvPr id="3" name="Picture 2">
            <a:extLst>
              <a:ext uri="{FF2B5EF4-FFF2-40B4-BE49-F238E27FC236}">
                <a16:creationId xmlns:a16="http://schemas.microsoft.com/office/drawing/2014/main" id="{E4E898AA-EC4E-4761-9340-1C4146A6B3E2}"/>
              </a:ext>
            </a:extLst>
          </p:cNvPr>
          <p:cNvPicPr>
            <a:picLocks noChangeAspect="1"/>
          </p:cNvPicPr>
          <p:nvPr/>
        </p:nvPicPr>
        <p:blipFill>
          <a:blip r:embed="rId3"/>
          <a:stretch>
            <a:fillRect/>
          </a:stretch>
        </p:blipFill>
        <p:spPr>
          <a:xfrm>
            <a:off x="139690" y="651953"/>
            <a:ext cx="6535883" cy="4955713"/>
          </a:xfrm>
          <a:prstGeom prst="rect">
            <a:avLst/>
          </a:prstGeom>
        </p:spPr>
      </p:pic>
      <p:pic>
        <p:nvPicPr>
          <p:cNvPr id="4" name="Picture 3">
            <a:extLst>
              <a:ext uri="{FF2B5EF4-FFF2-40B4-BE49-F238E27FC236}">
                <a16:creationId xmlns:a16="http://schemas.microsoft.com/office/drawing/2014/main" id="{D89C025C-51A3-4989-9947-B7F3ED51C281}"/>
              </a:ext>
            </a:extLst>
          </p:cNvPr>
          <p:cNvPicPr>
            <a:picLocks noChangeAspect="1"/>
          </p:cNvPicPr>
          <p:nvPr/>
        </p:nvPicPr>
        <p:blipFill>
          <a:blip r:embed="rId4"/>
          <a:stretch>
            <a:fillRect/>
          </a:stretch>
        </p:blipFill>
        <p:spPr>
          <a:xfrm>
            <a:off x="7020543" y="3129809"/>
            <a:ext cx="4572396" cy="2491956"/>
          </a:xfrm>
          <a:prstGeom prst="rect">
            <a:avLst/>
          </a:prstGeom>
        </p:spPr>
      </p:pic>
      <p:pic>
        <p:nvPicPr>
          <p:cNvPr id="5" name="Picture 4">
            <a:extLst>
              <a:ext uri="{FF2B5EF4-FFF2-40B4-BE49-F238E27FC236}">
                <a16:creationId xmlns:a16="http://schemas.microsoft.com/office/drawing/2014/main" id="{B78E3919-6FA3-4E67-83E6-ABB444A85C3D}"/>
              </a:ext>
            </a:extLst>
          </p:cNvPr>
          <p:cNvPicPr>
            <a:picLocks noChangeAspect="1"/>
          </p:cNvPicPr>
          <p:nvPr/>
        </p:nvPicPr>
        <p:blipFill>
          <a:blip r:embed="rId5"/>
          <a:stretch>
            <a:fillRect/>
          </a:stretch>
        </p:blipFill>
        <p:spPr>
          <a:xfrm>
            <a:off x="7301196" y="732757"/>
            <a:ext cx="3429297" cy="2301439"/>
          </a:xfrm>
          <a:prstGeom prst="rect">
            <a:avLst/>
          </a:prstGeom>
        </p:spPr>
      </p:pic>
      <p:pic>
        <p:nvPicPr>
          <p:cNvPr id="6" name="Picture 5">
            <a:extLst>
              <a:ext uri="{FF2B5EF4-FFF2-40B4-BE49-F238E27FC236}">
                <a16:creationId xmlns:a16="http://schemas.microsoft.com/office/drawing/2014/main" id="{5F6DE93A-EE27-4305-8F3F-4FBF495F74C7}"/>
              </a:ext>
            </a:extLst>
          </p:cNvPr>
          <p:cNvPicPr>
            <a:picLocks noChangeAspect="1"/>
          </p:cNvPicPr>
          <p:nvPr/>
        </p:nvPicPr>
        <p:blipFill>
          <a:blip r:embed="rId6"/>
          <a:stretch>
            <a:fillRect/>
          </a:stretch>
        </p:blipFill>
        <p:spPr>
          <a:xfrm>
            <a:off x="139690" y="114684"/>
            <a:ext cx="7674005" cy="472481"/>
          </a:xfrm>
          <a:prstGeom prst="rect">
            <a:avLst/>
          </a:prstGeom>
        </p:spPr>
      </p:pic>
    </p:spTree>
    <p:extLst>
      <p:ext uri="{BB962C8B-B14F-4D97-AF65-F5344CB8AC3E}">
        <p14:creationId xmlns:p14="http://schemas.microsoft.com/office/powerpoint/2010/main" val="1007992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0B82-A5FD-44C3-95E7-BAE136909A69}"/>
              </a:ext>
            </a:extLst>
          </p:cNvPr>
          <p:cNvSpPr>
            <a:spLocks noGrp="1"/>
          </p:cNvSpPr>
          <p:nvPr>
            <p:ph type="title"/>
          </p:nvPr>
        </p:nvSpPr>
        <p:spPr>
          <a:xfrm>
            <a:off x="682336" y="5852866"/>
            <a:ext cx="10515600" cy="1325563"/>
          </a:xfrm>
        </p:spPr>
        <p:txBody>
          <a:bodyPr>
            <a:normAutofit fontScale="90000"/>
          </a:bodyPr>
          <a:lstStyle/>
          <a:p>
            <a:r>
              <a:rPr lang="en-GB" dirty="0">
                <a:hlinkClick r:id="rId2"/>
              </a:rPr>
              <a:t>https://www.bbc.co.uk/teach/ten-pieces/classical-music-florence-price-symphony-no1/z48rscw</a:t>
            </a:r>
            <a:br>
              <a:rPr lang="en-GB" dirty="0"/>
            </a:br>
            <a:endParaRPr lang="en-GB" dirty="0"/>
          </a:p>
        </p:txBody>
      </p:sp>
      <p:pic>
        <p:nvPicPr>
          <p:cNvPr id="3" name="Picture 2">
            <a:extLst>
              <a:ext uri="{FF2B5EF4-FFF2-40B4-BE49-F238E27FC236}">
                <a16:creationId xmlns:a16="http://schemas.microsoft.com/office/drawing/2014/main" id="{7BED1A54-7C6F-4A66-8B32-5A75268E5927}"/>
              </a:ext>
            </a:extLst>
          </p:cNvPr>
          <p:cNvPicPr>
            <a:picLocks noChangeAspect="1"/>
          </p:cNvPicPr>
          <p:nvPr/>
        </p:nvPicPr>
        <p:blipFill>
          <a:blip r:embed="rId3"/>
          <a:stretch>
            <a:fillRect/>
          </a:stretch>
        </p:blipFill>
        <p:spPr>
          <a:xfrm>
            <a:off x="0" y="658366"/>
            <a:ext cx="6546450" cy="5067026"/>
          </a:xfrm>
          <a:prstGeom prst="rect">
            <a:avLst/>
          </a:prstGeom>
        </p:spPr>
      </p:pic>
      <p:pic>
        <p:nvPicPr>
          <p:cNvPr id="4" name="Picture 3">
            <a:extLst>
              <a:ext uri="{FF2B5EF4-FFF2-40B4-BE49-F238E27FC236}">
                <a16:creationId xmlns:a16="http://schemas.microsoft.com/office/drawing/2014/main" id="{7ED44C06-81E7-44C6-B214-0FA5CE7D876D}"/>
              </a:ext>
            </a:extLst>
          </p:cNvPr>
          <p:cNvPicPr>
            <a:picLocks noChangeAspect="1"/>
          </p:cNvPicPr>
          <p:nvPr/>
        </p:nvPicPr>
        <p:blipFill>
          <a:blip r:embed="rId4"/>
          <a:stretch>
            <a:fillRect/>
          </a:stretch>
        </p:blipFill>
        <p:spPr>
          <a:xfrm>
            <a:off x="7013022" y="996825"/>
            <a:ext cx="4343776" cy="2270957"/>
          </a:xfrm>
          <a:prstGeom prst="rect">
            <a:avLst/>
          </a:prstGeom>
        </p:spPr>
      </p:pic>
      <p:pic>
        <p:nvPicPr>
          <p:cNvPr id="5" name="Picture 4">
            <a:extLst>
              <a:ext uri="{FF2B5EF4-FFF2-40B4-BE49-F238E27FC236}">
                <a16:creationId xmlns:a16="http://schemas.microsoft.com/office/drawing/2014/main" id="{7B458C35-E486-4DA8-9B08-9CEE73E5BBCB}"/>
              </a:ext>
            </a:extLst>
          </p:cNvPr>
          <p:cNvPicPr>
            <a:picLocks noChangeAspect="1"/>
          </p:cNvPicPr>
          <p:nvPr/>
        </p:nvPicPr>
        <p:blipFill>
          <a:blip r:embed="rId5"/>
          <a:stretch>
            <a:fillRect/>
          </a:stretch>
        </p:blipFill>
        <p:spPr>
          <a:xfrm>
            <a:off x="7013022" y="3402974"/>
            <a:ext cx="3444538" cy="2179509"/>
          </a:xfrm>
          <a:prstGeom prst="rect">
            <a:avLst/>
          </a:prstGeom>
        </p:spPr>
      </p:pic>
      <p:pic>
        <p:nvPicPr>
          <p:cNvPr id="6" name="Picture 5">
            <a:extLst>
              <a:ext uri="{FF2B5EF4-FFF2-40B4-BE49-F238E27FC236}">
                <a16:creationId xmlns:a16="http://schemas.microsoft.com/office/drawing/2014/main" id="{EDAE3C5B-943C-4C99-8F94-F8A2D1BFDA20}"/>
              </a:ext>
            </a:extLst>
          </p:cNvPr>
          <p:cNvPicPr>
            <a:picLocks noChangeAspect="1"/>
          </p:cNvPicPr>
          <p:nvPr/>
        </p:nvPicPr>
        <p:blipFill>
          <a:blip r:embed="rId6"/>
          <a:stretch>
            <a:fillRect/>
          </a:stretch>
        </p:blipFill>
        <p:spPr>
          <a:xfrm>
            <a:off x="0" y="0"/>
            <a:ext cx="7712108" cy="739204"/>
          </a:xfrm>
          <a:prstGeom prst="rect">
            <a:avLst/>
          </a:prstGeom>
        </p:spPr>
      </p:pic>
    </p:spTree>
    <p:extLst>
      <p:ext uri="{BB962C8B-B14F-4D97-AF65-F5344CB8AC3E}">
        <p14:creationId xmlns:p14="http://schemas.microsoft.com/office/powerpoint/2010/main" val="385184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A38A2-1F4F-444D-AE4B-045845654A9D}"/>
              </a:ext>
            </a:extLst>
          </p:cNvPr>
          <p:cNvSpPr>
            <a:spLocks noGrp="1"/>
          </p:cNvSpPr>
          <p:nvPr>
            <p:ph type="title"/>
          </p:nvPr>
        </p:nvSpPr>
        <p:spPr/>
        <p:txBody>
          <a:bodyPr/>
          <a:lstStyle/>
          <a:p>
            <a:r>
              <a:rPr lang="en-US" dirty="0"/>
              <a:t>Summer Term One</a:t>
            </a:r>
            <a:endParaRPr lang="en-GB" dirty="0"/>
          </a:p>
        </p:txBody>
      </p:sp>
    </p:spTree>
    <p:extLst>
      <p:ext uri="{BB962C8B-B14F-4D97-AF65-F5344CB8AC3E}">
        <p14:creationId xmlns:p14="http://schemas.microsoft.com/office/powerpoint/2010/main" val="1582508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ECD6F-A7DF-4457-9413-7F3DFFD0D3DB}"/>
              </a:ext>
            </a:extLst>
          </p:cNvPr>
          <p:cNvSpPr>
            <a:spLocks noGrp="1"/>
          </p:cNvSpPr>
          <p:nvPr>
            <p:ph type="title"/>
          </p:nvPr>
        </p:nvSpPr>
        <p:spPr>
          <a:xfrm>
            <a:off x="349825" y="5778789"/>
            <a:ext cx="11738265" cy="1325563"/>
          </a:xfrm>
        </p:spPr>
        <p:txBody>
          <a:bodyPr>
            <a:normAutofit fontScale="90000"/>
          </a:bodyPr>
          <a:lstStyle/>
          <a:p>
            <a:r>
              <a:rPr lang="en-GB" dirty="0">
                <a:hlinkClick r:id="rId2"/>
              </a:rPr>
              <a:t>https://www.bbc.co.uk/teach/ten-pieces/classical-music-steve-reich-music-for-18-musicians/zk44y9q</a:t>
            </a:r>
            <a:br>
              <a:rPr lang="en-GB" dirty="0"/>
            </a:br>
            <a:endParaRPr lang="en-GB" dirty="0"/>
          </a:p>
        </p:txBody>
      </p:sp>
      <p:pic>
        <p:nvPicPr>
          <p:cNvPr id="3" name="Picture 2">
            <a:extLst>
              <a:ext uri="{FF2B5EF4-FFF2-40B4-BE49-F238E27FC236}">
                <a16:creationId xmlns:a16="http://schemas.microsoft.com/office/drawing/2014/main" id="{02C1F19C-354D-44F8-800B-5176DB61AEB3}"/>
              </a:ext>
            </a:extLst>
          </p:cNvPr>
          <p:cNvPicPr>
            <a:picLocks noChangeAspect="1"/>
          </p:cNvPicPr>
          <p:nvPr/>
        </p:nvPicPr>
        <p:blipFill>
          <a:blip r:embed="rId3"/>
          <a:stretch>
            <a:fillRect/>
          </a:stretch>
        </p:blipFill>
        <p:spPr>
          <a:xfrm>
            <a:off x="90398" y="784781"/>
            <a:ext cx="6128559" cy="4755017"/>
          </a:xfrm>
          <a:prstGeom prst="rect">
            <a:avLst/>
          </a:prstGeom>
        </p:spPr>
      </p:pic>
      <p:pic>
        <p:nvPicPr>
          <p:cNvPr id="4" name="Picture 3">
            <a:extLst>
              <a:ext uri="{FF2B5EF4-FFF2-40B4-BE49-F238E27FC236}">
                <a16:creationId xmlns:a16="http://schemas.microsoft.com/office/drawing/2014/main" id="{9D4DD60F-9EB3-43F9-8758-5E5C8A18C69F}"/>
              </a:ext>
            </a:extLst>
          </p:cNvPr>
          <p:cNvPicPr>
            <a:picLocks noChangeAspect="1"/>
          </p:cNvPicPr>
          <p:nvPr/>
        </p:nvPicPr>
        <p:blipFill>
          <a:blip r:embed="rId4"/>
          <a:stretch>
            <a:fillRect/>
          </a:stretch>
        </p:blipFill>
        <p:spPr>
          <a:xfrm>
            <a:off x="6630938" y="3498285"/>
            <a:ext cx="4458086" cy="2110923"/>
          </a:xfrm>
          <a:prstGeom prst="rect">
            <a:avLst/>
          </a:prstGeom>
        </p:spPr>
      </p:pic>
      <p:pic>
        <p:nvPicPr>
          <p:cNvPr id="5" name="Picture 4">
            <a:extLst>
              <a:ext uri="{FF2B5EF4-FFF2-40B4-BE49-F238E27FC236}">
                <a16:creationId xmlns:a16="http://schemas.microsoft.com/office/drawing/2014/main" id="{905A1206-7A10-493D-AE1E-E46A2587DD69}"/>
              </a:ext>
            </a:extLst>
          </p:cNvPr>
          <p:cNvPicPr>
            <a:picLocks noChangeAspect="1"/>
          </p:cNvPicPr>
          <p:nvPr/>
        </p:nvPicPr>
        <p:blipFill>
          <a:blip r:embed="rId5"/>
          <a:stretch>
            <a:fillRect/>
          </a:stretch>
        </p:blipFill>
        <p:spPr>
          <a:xfrm>
            <a:off x="6824133" y="663470"/>
            <a:ext cx="4071697" cy="2696246"/>
          </a:xfrm>
          <a:prstGeom prst="rect">
            <a:avLst/>
          </a:prstGeom>
        </p:spPr>
      </p:pic>
      <p:pic>
        <p:nvPicPr>
          <p:cNvPr id="6" name="Picture 5">
            <a:extLst>
              <a:ext uri="{FF2B5EF4-FFF2-40B4-BE49-F238E27FC236}">
                <a16:creationId xmlns:a16="http://schemas.microsoft.com/office/drawing/2014/main" id="{DF5B02CF-4B90-4D68-9ACC-94EE7D609187}"/>
              </a:ext>
            </a:extLst>
          </p:cNvPr>
          <p:cNvPicPr>
            <a:picLocks noChangeAspect="1"/>
          </p:cNvPicPr>
          <p:nvPr/>
        </p:nvPicPr>
        <p:blipFill>
          <a:blip r:embed="rId6"/>
          <a:stretch>
            <a:fillRect/>
          </a:stretch>
        </p:blipFill>
        <p:spPr>
          <a:xfrm>
            <a:off x="206808" y="208046"/>
            <a:ext cx="7331075" cy="457240"/>
          </a:xfrm>
          <a:prstGeom prst="rect">
            <a:avLst/>
          </a:prstGeom>
        </p:spPr>
      </p:pic>
    </p:spTree>
    <p:extLst>
      <p:ext uri="{BB962C8B-B14F-4D97-AF65-F5344CB8AC3E}">
        <p14:creationId xmlns:p14="http://schemas.microsoft.com/office/powerpoint/2010/main" val="3601084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0A459-3966-493B-BC10-AA6F3BC4978E}"/>
              </a:ext>
            </a:extLst>
          </p:cNvPr>
          <p:cNvSpPr>
            <a:spLocks noGrp="1"/>
          </p:cNvSpPr>
          <p:nvPr>
            <p:ph type="title"/>
          </p:nvPr>
        </p:nvSpPr>
        <p:spPr/>
        <p:txBody>
          <a:bodyPr/>
          <a:lstStyle/>
          <a:p>
            <a:r>
              <a:rPr lang="en-US" dirty="0"/>
              <a:t>Summer Term Two</a:t>
            </a:r>
            <a:endParaRPr lang="en-GB" dirty="0"/>
          </a:p>
        </p:txBody>
      </p:sp>
    </p:spTree>
    <p:extLst>
      <p:ext uri="{BB962C8B-B14F-4D97-AF65-F5344CB8AC3E}">
        <p14:creationId xmlns:p14="http://schemas.microsoft.com/office/powerpoint/2010/main" val="3305086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34ED-B3EA-4C0F-BD7E-287725FC09AF}"/>
              </a:ext>
            </a:extLst>
          </p:cNvPr>
          <p:cNvSpPr>
            <a:spLocks noGrp="1"/>
          </p:cNvSpPr>
          <p:nvPr>
            <p:ph type="title"/>
          </p:nvPr>
        </p:nvSpPr>
        <p:spPr>
          <a:xfrm>
            <a:off x="318653" y="5674880"/>
            <a:ext cx="11734801" cy="1325563"/>
          </a:xfrm>
        </p:spPr>
        <p:txBody>
          <a:bodyPr>
            <a:normAutofit fontScale="90000"/>
          </a:bodyPr>
          <a:lstStyle/>
          <a:p>
            <a:r>
              <a:rPr lang="en-GB" dirty="0">
                <a:hlinkClick r:id="rId2"/>
              </a:rPr>
              <a:t>https://www.bbc.co.uk/teach/ten-pieces/classical-music-delia-derbyshire-doctor-who-theme/zfh792p</a:t>
            </a:r>
            <a:br>
              <a:rPr lang="en-GB" dirty="0"/>
            </a:br>
            <a:endParaRPr lang="en-GB" dirty="0"/>
          </a:p>
        </p:txBody>
      </p:sp>
      <p:pic>
        <p:nvPicPr>
          <p:cNvPr id="3" name="Picture 2">
            <a:extLst>
              <a:ext uri="{FF2B5EF4-FFF2-40B4-BE49-F238E27FC236}">
                <a16:creationId xmlns:a16="http://schemas.microsoft.com/office/drawing/2014/main" id="{9B68C0CC-DDE6-43B7-AFA3-28BADA0F4684}"/>
              </a:ext>
            </a:extLst>
          </p:cNvPr>
          <p:cNvPicPr>
            <a:picLocks noChangeAspect="1"/>
          </p:cNvPicPr>
          <p:nvPr/>
        </p:nvPicPr>
        <p:blipFill>
          <a:blip r:embed="rId3"/>
          <a:stretch>
            <a:fillRect/>
          </a:stretch>
        </p:blipFill>
        <p:spPr>
          <a:xfrm>
            <a:off x="229984" y="805244"/>
            <a:ext cx="5866016" cy="4537127"/>
          </a:xfrm>
          <a:prstGeom prst="rect">
            <a:avLst/>
          </a:prstGeom>
        </p:spPr>
      </p:pic>
      <p:pic>
        <p:nvPicPr>
          <p:cNvPr id="4" name="Picture 3">
            <a:extLst>
              <a:ext uri="{FF2B5EF4-FFF2-40B4-BE49-F238E27FC236}">
                <a16:creationId xmlns:a16="http://schemas.microsoft.com/office/drawing/2014/main" id="{906A722A-B799-43CC-ADDA-50BE3AFCBAF6}"/>
              </a:ext>
            </a:extLst>
          </p:cNvPr>
          <p:cNvPicPr>
            <a:picLocks noChangeAspect="1"/>
          </p:cNvPicPr>
          <p:nvPr/>
        </p:nvPicPr>
        <p:blipFill>
          <a:blip r:embed="rId4"/>
          <a:stretch>
            <a:fillRect/>
          </a:stretch>
        </p:blipFill>
        <p:spPr>
          <a:xfrm>
            <a:off x="6487700" y="3185724"/>
            <a:ext cx="4435224" cy="2156647"/>
          </a:xfrm>
          <a:prstGeom prst="rect">
            <a:avLst/>
          </a:prstGeom>
        </p:spPr>
      </p:pic>
      <p:pic>
        <p:nvPicPr>
          <p:cNvPr id="5" name="Picture 4">
            <a:extLst>
              <a:ext uri="{FF2B5EF4-FFF2-40B4-BE49-F238E27FC236}">
                <a16:creationId xmlns:a16="http://schemas.microsoft.com/office/drawing/2014/main" id="{3AF4F650-0E0E-40FD-B101-80A4B5F212A3}"/>
              </a:ext>
            </a:extLst>
          </p:cNvPr>
          <p:cNvPicPr>
            <a:picLocks noChangeAspect="1"/>
          </p:cNvPicPr>
          <p:nvPr/>
        </p:nvPicPr>
        <p:blipFill>
          <a:blip r:embed="rId5"/>
          <a:stretch>
            <a:fillRect/>
          </a:stretch>
        </p:blipFill>
        <p:spPr>
          <a:xfrm>
            <a:off x="6761909" y="891905"/>
            <a:ext cx="3406435" cy="2293819"/>
          </a:xfrm>
          <a:prstGeom prst="rect">
            <a:avLst/>
          </a:prstGeom>
        </p:spPr>
      </p:pic>
      <p:pic>
        <p:nvPicPr>
          <p:cNvPr id="6" name="Picture 5">
            <a:extLst>
              <a:ext uri="{FF2B5EF4-FFF2-40B4-BE49-F238E27FC236}">
                <a16:creationId xmlns:a16="http://schemas.microsoft.com/office/drawing/2014/main" id="{02AF0CF8-503B-49F1-86BB-A00882432847}"/>
              </a:ext>
            </a:extLst>
          </p:cNvPr>
          <p:cNvPicPr>
            <a:picLocks noChangeAspect="1"/>
          </p:cNvPicPr>
          <p:nvPr/>
        </p:nvPicPr>
        <p:blipFill>
          <a:blip r:embed="rId6"/>
          <a:stretch>
            <a:fillRect/>
          </a:stretch>
        </p:blipFill>
        <p:spPr>
          <a:xfrm>
            <a:off x="229984" y="43178"/>
            <a:ext cx="7453006" cy="762066"/>
          </a:xfrm>
          <a:prstGeom prst="rect">
            <a:avLst/>
          </a:prstGeom>
        </p:spPr>
      </p:pic>
    </p:spTree>
    <p:extLst>
      <p:ext uri="{BB962C8B-B14F-4D97-AF65-F5344CB8AC3E}">
        <p14:creationId xmlns:p14="http://schemas.microsoft.com/office/powerpoint/2010/main" val="3211432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houzz.com/simgs/ee81af3e02028e34_4-9190/traditional-wall-mirr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90007"/>
            <a:ext cx="8880921" cy="648906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61459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83A2-886B-42D6-93C4-59491C6F6922}"/>
              </a:ext>
            </a:extLst>
          </p:cNvPr>
          <p:cNvSpPr>
            <a:spLocks noGrp="1"/>
          </p:cNvSpPr>
          <p:nvPr>
            <p:ph type="ctrTitle"/>
          </p:nvPr>
        </p:nvSpPr>
        <p:spPr>
          <a:xfrm>
            <a:off x="1524000" y="1122363"/>
            <a:ext cx="9144000" cy="1511507"/>
          </a:xfrm>
        </p:spPr>
        <p:txBody>
          <a:bodyPr>
            <a:normAutofit/>
          </a:bodyPr>
          <a:lstStyle/>
          <a:p>
            <a:r>
              <a:rPr lang="en-US" sz="9600" b="1" dirty="0"/>
              <a:t>Learning:</a:t>
            </a:r>
            <a:endParaRPr lang="en-GB" sz="9600" b="1" dirty="0"/>
          </a:p>
        </p:txBody>
      </p:sp>
      <p:sp>
        <p:nvSpPr>
          <p:cNvPr id="3" name="Subtitle 2">
            <a:extLst>
              <a:ext uri="{FF2B5EF4-FFF2-40B4-BE49-F238E27FC236}">
                <a16:creationId xmlns:a16="http://schemas.microsoft.com/office/drawing/2014/main" id="{DF8FAB29-4142-427F-A8F2-7B61C2E16AE7}"/>
              </a:ext>
            </a:extLst>
          </p:cNvPr>
          <p:cNvSpPr>
            <a:spLocks noGrp="1"/>
          </p:cNvSpPr>
          <p:nvPr>
            <p:ph type="subTitle" idx="1"/>
          </p:nvPr>
        </p:nvSpPr>
        <p:spPr>
          <a:xfrm>
            <a:off x="1524000" y="2554357"/>
            <a:ext cx="9144000" cy="4522303"/>
          </a:xfrm>
        </p:spPr>
        <p:txBody>
          <a:bodyPr>
            <a:normAutofit/>
          </a:bodyPr>
          <a:lstStyle/>
          <a:p>
            <a:r>
              <a:rPr lang="en-US" dirty="0"/>
              <a:t>This is the section of the assembly where we are sharing “information” with the school:</a:t>
            </a:r>
          </a:p>
          <a:p>
            <a:pPr marL="342900" indent="-342900">
              <a:buFont typeface="Arial" panose="020B0604020202020204" pitchFamily="34" charset="0"/>
              <a:buChar char="•"/>
            </a:pPr>
            <a:r>
              <a:rPr lang="en-US" dirty="0"/>
              <a:t>this could the lyrics of a new song…focusing on what the lyrics say and what they mean. </a:t>
            </a:r>
          </a:p>
          <a:p>
            <a:pPr marL="342900" indent="-342900">
              <a:buFont typeface="Arial" panose="020B0604020202020204" pitchFamily="34" charset="0"/>
              <a:buChar char="•"/>
            </a:pPr>
            <a:r>
              <a:rPr lang="en-US" dirty="0"/>
              <a:t>this could announcing who the Stars of the Week are and WHY they have been chosen.</a:t>
            </a:r>
          </a:p>
          <a:p>
            <a:pPr marL="342900" indent="-342900">
              <a:buFont typeface="Arial" panose="020B0604020202020204" pitchFamily="34" charset="0"/>
              <a:buChar char="•"/>
            </a:pPr>
            <a:r>
              <a:rPr lang="en-US" dirty="0"/>
              <a:t>this could the part where we discuss something that will be happening in our school like Walk to School Week. </a:t>
            </a:r>
          </a:p>
          <a:p>
            <a:pPr marL="342900" indent="-342900">
              <a:buFont typeface="Arial" panose="020B0604020202020204" pitchFamily="34" charset="0"/>
              <a:buChar char="•"/>
            </a:pPr>
            <a:r>
              <a:rPr lang="en-US" dirty="0"/>
              <a:t>this could be the time where we read a story or read an inspirational quote.</a:t>
            </a:r>
            <a:endParaRPr lang="en-GB" dirty="0"/>
          </a:p>
        </p:txBody>
      </p:sp>
    </p:spTree>
    <p:extLst>
      <p:ext uri="{BB962C8B-B14F-4D97-AF65-F5344CB8AC3E}">
        <p14:creationId xmlns:p14="http://schemas.microsoft.com/office/powerpoint/2010/main" val="372519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baihusi.com/wp-content/uploads/2015/03/attractive-antique-mirror-antique-mirror-wall-uttermost-ornate-wall-mirro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06" r="6012" b="6971"/>
          <a:stretch/>
        </p:blipFill>
        <p:spPr bwMode="auto">
          <a:xfrm>
            <a:off x="1775521" y="188640"/>
            <a:ext cx="8765371" cy="62646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96482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83A2-886B-42D6-93C4-59491C6F6922}"/>
              </a:ext>
            </a:extLst>
          </p:cNvPr>
          <p:cNvSpPr>
            <a:spLocks noGrp="1"/>
          </p:cNvSpPr>
          <p:nvPr>
            <p:ph type="ctrTitle"/>
          </p:nvPr>
        </p:nvSpPr>
        <p:spPr>
          <a:xfrm>
            <a:off x="1524000" y="1122363"/>
            <a:ext cx="9144000" cy="1511507"/>
          </a:xfrm>
        </p:spPr>
        <p:txBody>
          <a:bodyPr>
            <a:normAutofit/>
          </a:bodyPr>
          <a:lstStyle/>
          <a:p>
            <a:r>
              <a:rPr lang="en-US" sz="9600" b="1" dirty="0"/>
              <a:t>Reflecting:</a:t>
            </a:r>
            <a:endParaRPr lang="en-GB" sz="9600" b="1" dirty="0"/>
          </a:p>
        </p:txBody>
      </p:sp>
      <p:sp>
        <p:nvSpPr>
          <p:cNvPr id="3" name="Subtitle 2">
            <a:extLst>
              <a:ext uri="{FF2B5EF4-FFF2-40B4-BE49-F238E27FC236}">
                <a16:creationId xmlns:a16="http://schemas.microsoft.com/office/drawing/2014/main" id="{DF8FAB29-4142-427F-A8F2-7B61C2E16AE7}"/>
              </a:ext>
            </a:extLst>
          </p:cNvPr>
          <p:cNvSpPr>
            <a:spLocks noGrp="1"/>
          </p:cNvSpPr>
          <p:nvPr>
            <p:ph type="subTitle" idx="1"/>
          </p:nvPr>
        </p:nvSpPr>
        <p:spPr>
          <a:xfrm>
            <a:off x="1524000" y="2554357"/>
            <a:ext cx="9144000" cy="4522303"/>
          </a:xfrm>
        </p:spPr>
        <p:txBody>
          <a:bodyPr>
            <a:normAutofit/>
          </a:bodyPr>
          <a:lstStyle/>
          <a:p>
            <a:r>
              <a:rPr lang="en-US" dirty="0"/>
              <a:t>Reflecting provides an opportunity to be quiet, to reflect and to respond to what this means to ourselves individually and to our school collectively. </a:t>
            </a:r>
          </a:p>
          <a:p>
            <a:r>
              <a:rPr lang="en-US" dirty="0"/>
              <a:t>Here the children may find it beneficial to sit quietly think about the impact of the meaning of the assembly to them, this could be an opportunity for the children to pray to their God or read through a prayer or an inspirational quote that has personal meaning for them, this could be a time where the children think or discuss the answers to  some questions that is relevant to today’s assembly.  </a:t>
            </a:r>
          </a:p>
        </p:txBody>
      </p:sp>
    </p:spTree>
    <p:extLst>
      <p:ext uri="{BB962C8B-B14F-4D97-AF65-F5344CB8AC3E}">
        <p14:creationId xmlns:p14="http://schemas.microsoft.com/office/powerpoint/2010/main" val="713536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uffledmedia.ruffled.netdna-cdn.com/wp-content/upLoads/vintage-candle-hol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36" y="260648"/>
            <a:ext cx="8732144" cy="63367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38179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lect On Piano Recital Performances With This Fun &amp;quot;Mad Lib&amp;quot; Printable -  Teach Piano Today">
            <a:extLst>
              <a:ext uri="{FF2B5EF4-FFF2-40B4-BE49-F238E27FC236}">
                <a16:creationId xmlns:a16="http://schemas.microsoft.com/office/drawing/2014/main" id="{CF3533F9-381E-49CC-BD2C-FBE3358BBD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88"/>
          <a:stretch/>
        </p:blipFill>
        <p:spPr bwMode="auto">
          <a:xfrm>
            <a:off x="254690" y="668096"/>
            <a:ext cx="5741852" cy="55218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e these self-reflection activities for kids to help kids reflect on behaviors and identify coping skills or self-regulation strategies that work in the home or classroom.">
            <a:extLst>
              <a:ext uri="{FF2B5EF4-FFF2-40B4-BE49-F238E27FC236}">
                <a16:creationId xmlns:a16="http://schemas.microsoft.com/office/drawing/2014/main" id="{851F147D-E223-4E83-BFC0-71830DE70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05" b="10680"/>
          <a:stretch/>
        </p:blipFill>
        <p:spPr bwMode="auto">
          <a:xfrm>
            <a:off x="5996542" y="347868"/>
            <a:ext cx="5542788" cy="600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680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4518F-58E2-4310-B77C-A7FD9268A06F}"/>
              </a:ext>
            </a:extLst>
          </p:cNvPr>
          <p:cNvPicPr>
            <a:picLocks noChangeAspect="1"/>
          </p:cNvPicPr>
          <p:nvPr/>
        </p:nvPicPr>
        <p:blipFill rotWithShape="1">
          <a:blip r:embed="rId2"/>
          <a:srcRect l="27251" t="17334" r="25083" b="16889"/>
          <a:stretch/>
        </p:blipFill>
        <p:spPr>
          <a:xfrm>
            <a:off x="1524000" y="0"/>
            <a:ext cx="8554720" cy="6640377"/>
          </a:xfrm>
          <a:prstGeom prst="rect">
            <a:avLst/>
          </a:prstGeom>
        </p:spPr>
      </p:pic>
    </p:spTree>
    <p:extLst>
      <p:ext uri="{BB962C8B-B14F-4D97-AF65-F5344CB8AC3E}">
        <p14:creationId xmlns:p14="http://schemas.microsoft.com/office/powerpoint/2010/main" val="361236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32E19D-DA8F-487A-A691-17F66CD18236}"/>
              </a:ext>
            </a:extLst>
          </p:cNvPr>
          <p:cNvSpPr>
            <a:spLocks noGrp="1"/>
          </p:cNvSpPr>
          <p:nvPr>
            <p:ph idx="1"/>
          </p:nvPr>
        </p:nvSpPr>
        <p:spPr>
          <a:xfrm>
            <a:off x="3766930" y="970859"/>
            <a:ext cx="6559826" cy="5459758"/>
          </a:xfrm>
        </p:spPr>
        <p:txBody>
          <a:bodyPr>
            <a:normAutofit fontScale="92500" lnSpcReduction="20000"/>
          </a:bodyPr>
          <a:lstStyle/>
          <a:p>
            <a:pPr marL="0" indent="0" algn="ctr">
              <a:buNone/>
            </a:pPr>
            <a:r>
              <a:rPr lang="en-US" sz="7200" dirty="0">
                <a:solidFill>
                  <a:srgbClr val="FF0000"/>
                </a:solidFill>
                <a:latin typeface="Linkpen 2b Join" panose="03050602060000000000" pitchFamily="66" charset="0"/>
              </a:rPr>
              <a:t>T: </a:t>
            </a:r>
            <a:r>
              <a:rPr lang="en-US" sz="7200" dirty="0">
                <a:solidFill>
                  <a:srgbClr val="7030A0"/>
                </a:solidFill>
                <a:latin typeface="Linkpen 2b Join" panose="03050602060000000000" pitchFamily="66" charset="0"/>
              </a:rPr>
              <a:t>Thank you</a:t>
            </a:r>
          </a:p>
          <a:p>
            <a:pPr marL="0" indent="0" algn="ctr">
              <a:buNone/>
            </a:pPr>
            <a:endParaRPr lang="en-US" sz="7200" dirty="0">
              <a:solidFill>
                <a:srgbClr val="7030A0"/>
              </a:solidFill>
              <a:latin typeface="Linkpen 2b Join" panose="03050602060000000000" pitchFamily="66" charset="0"/>
            </a:endParaRPr>
          </a:p>
          <a:p>
            <a:pPr marL="0" indent="0" algn="ctr">
              <a:buNone/>
            </a:pPr>
            <a:r>
              <a:rPr lang="en-US" sz="7200" dirty="0">
                <a:solidFill>
                  <a:srgbClr val="FF0000"/>
                </a:solidFill>
                <a:latin typeface="Linkpen 2b Join" panose="03050602060000000000" pitchFamily="66" charset="0"/>
              </a:rPr>
              <a:t>S: </a:t>
            </a:r>
            <a:r>
              <a:rPr lang="en-US" sz="7200" dirty="0">
                <a:solidFill>
                  <a:srgbClr val="7030A0"/>
                </a:solidFill>
                <a:latin typeface="Linkpen 2b Join" panose="03050602060000000000" pitchFamily="66" charset="0"/>
              </a:rPr>
              <a:t>Sorry</a:t>
            </a:r>
          </a:p>
          <a:p>
            <a:pPr marL="0" indent="0" algn="ctr">
              <a:buNone/>
            </a:pPr>
            <a:endParaRPr lang="en-US" sz="7200" dirty="0">
              <a:solidFill>
                <a:srgbClr val="7030A0"/>
              </a:solidFill>
              <a:latin typeface="Linkpen 2b Join" panose="03050602060000000000" pitchFamily="66" charset="0"/>
            </a:endParaRPr>
          </a:p>
          <a:p>
            <a:pPr marL="0" indent="0" algn="ctr">
              <a:buNone/>
            </a:pPr>
            <a:r>
              <a:rPr lang="en-US" sz="7200" dirty="0">
                <a:solidFill>
                  <a:srgbClr val="FF0000"/>
                </a:solidFill>
                <a:latin typeface="Linkpen 2b Join" panose="03050602060000000000" pitchFamily="66" charset="0"/>
              </a:rPr>
              <a:t>P</a:t>
            </a:r>
            <a:r>
              <a:rPr lang="en-GB" sz="7200" dirty="0">
                <a:solidFill>
                  <a:srgbClr val="FF0000"/>
                </a:solidFill>
                <a:latin typeface="Linkpen 2b Join" panose="03050602060000000000" pitchFamily="66" charset="0"/>
              </a:rPr>
              <a:t>: </a:t>
            </a:r>
            <a:r>
              <a:rPr lang="en-GB" sz="7200" dirty="0">
                <a:solidFill>
                  <a:srgbClr val="7030A0"/>
                </a:solidFill>
                <a:latin typeface="Linkpen 2b Join" panose="03050602060000000000" pitchFamily="66" charset="0"/>
              </a:rPr>
              <a:t>Please</a:t>
            </a:r>
            <a:endParaRPr lang="en-US" sz="7200" dirty="0">
              <a:solidFill>
                <a:srgbClr val="7030A0"/>
              </a:solidFill>
              <a:latin typeface="Linkpen 2b Join" panose="03050602060000000000" pitchFamily="66" charset="0"/>
            </a:endParaRPr>
          </a:p>
        </p:txBody>
      </p:sp>
      <p:pic>
        <p:nvPicPr>
          <p:cNvPr id="1028" name="Picture 4" descr="Buy Christofle Albi Teaspoon | AMARA">
            <a:extLst>
              <a:ext uri="{FF2B5EF4-FFF2-40B4-BE49-F238E27FC236}">
                <a16:creationId xmlns:a16="http://schemas.microsoft.com/office/drawing/2014/main" id="{5921278A-67E1-4405-A6E8-BB0FA6533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65" r="32802"/>
          <a:stretch/>
        </p:blipFill>
        <p:spPr bwMode="auto">
          <a:xfrm>
            <a:off x="838200" y="0"/>
            <a:ext cx="228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31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32E19D-DA8F-487A-A691-17F66CD18236}"/>
              </a:ext>
            </a:extLst>
          </p:cNvPr>
          <p:cNvSpPr>
            <a:spLocks noGrp="1"/>
          </p:cNvSpPr>
          <p:nvPr>
            <p:ph idx="1"/>
          </p:nvPr>
        </p:nvSpPr>
        <p:spPr>
          <a:xfrm>
            <a:off x="3766929" y="168965"/>
            <a:ext cx="8179905" cy="6261652"/>
          </a:xfrm>
        </p:spPr>
        <p:txBody>
          <a:bodyPr>
            <a:normAutofit fontScale="92500" lnSpcReduction="20000"/>
          </a:bodyPr>
          <a:lstStyle/>
          <a:p>
            <a:pPr marL="0" indent="0" algn="ctr">
              <a:buNone/>
            </a:pPr>
            <a:r>
              <a:rPr lang="en-US" sz="7200" dirty="0">
                <a:solidFill>
                  <a:srgbClr val="FF0000"/>
                </a:solidFill>
                <a:latin typeface="Linkpen 2b Join" panose="03050602060000000000" pitchFamily="66" charset="0"/>
              </a:rPr>
              <a:t>T: </a:t>
            </a:r>
            <a:r>
              <a:rPr lang="en-US" sz="3000" dirty="0">
                <a:solidFill>
                  <a:srgbClr val="7030A0"/>
                </a:solidFill>
                <a:latin typeface="Linkpen 2b Join" panose="03050602060000000000" pitchFamily="66" charset="0"/>
              </a:rPr>
              <a:t>Thank you for our school family and the people who inspire us.</a:t>
            </a:r>
          </a:p>
          <a:p>
            <a:pPr marL="0" indent="0" algn="ctr">
              <a:buNone/>
            </a:pPr>
            <a:endParaRPr lang="en-US" sz="7200" dirty="0">
              <a:solidFill>
                <a:srgbClr val="7030A0"/>
              </a:solidFill>
              <a:latin typeface="Linkpen 2b Join" panose="03050602060000000000" pitchFamily="66" charset="0"/>
            </a:endParaRPr>
          </a:p>
          <a:p>
            <a:pPr marL="0" indent="0" algn="ctr">
              <a:buNone/>
            </a:pPr>
            <a:r>
              <a:rPr lang="en-US" sz="7200" dirty="0">
                <a:solidFill>
                  <a:srgbClr val="FF0000"/>
                </a:solidFill>
                <a:latin typeface="Linkpen 2b Join" panose="03050602060000000000" pitchFamily="66" charset="0"/>
              </a:rPr>
              <a:t>S: </a:t>
            </a:r>
            <a:r>
              <a:rPr lang="en-US" dirty="0">
                <a:solidFill>
                  <a:srgbClr val="7030A0"/>
                </a:solidFill>
                <a:latin typeface="Linkpen 2b Join" panose="03050602060000000000" pitchFamily="66" charset="0"/>
              </a:rPr>
              <a:t>Sorry when we forget to appreciate our friends.</a:t>
            </a:r>
          </a:p>
          <a:p>
            <a:pPr marL="0" indent="0" algn="ctr">
              <a:buNone/>
            </a:pPr>
            <a:endParaRPr lang="en-US" sz="7200" dirty="0">
              <a:solidFill>
                <a:srgbClr val="7030A0"/>
              </a:solidFill>
              <a:latin typeface="Linkpen 2b Join" panose="03050602060000000000" pitchFamily="66" charset="0"/>
            </a:endParaRPr>
          </a:p>
          <a:p>
            <a:pPr marL="0" indent="0" algn="ctr">
              <a:buNone/>
            </a:pPr>
            <a:r>
              <a:rPr lang="en-US" sz="7200" dirty="0">
                <a:solidFill>
                  <a:srgbClr val="FF0000"/>
                </a:solidFill>
                <a:latin typeface="Linkpen 2b Join" panose="03050602060000000000" pitchFamily="66" charset="0"/>
              </a:rPr>
              <a:t>P</a:t>
            </a:r>
            <a:r>
              <a:rPr lang="en-GB" sz="7200" dirty="0">
                <a:solidFill>
                  <a:srgbClr val="FF0000"/>
                </a:solidFill>
                <a:latin typeface="Linkpen 2b Join" panose="03050602060000000000" pitchFamily="66" charset="0"/>
              </a:rPr>
              <a:t>: </a:t>
            </a:r>
            <a:r>
              <a:rPr lang="en-GB" dirty="0">
                <a:solidFill>
                  <a:srgbClr val="7030A0"/>
                </a:solidFill>
                <a:latin typeface="Linkpen 2b Join" panose="03050602060000000000" pitchFamily="66" charset="0"/>
              </a:rPr>
              <a:t>Please help us to enjoy all the new opportunities we are given at Banks Road School.</a:t>
            </a:r>
            <a:endParaRPr lang="en-US" sz="7200" dirty="0">
              <a:solidFill>
                <a:srgbClr val="7030A0"/>
              </a:solidFill>
              <a:latin typeface="Linkpen 2b Join" panose="03050602060000000000" pitchFamily="66" charset="0"/>
            </a:endParaRPr>
          </a:p>
        </p:txBody>
      </p:sp>
      <p:pic>
        <p:nvPicPr>
          <p:cNvPr id="1028" name="Picture 4" descr="Buy Christofle Albi Teaspoon | AMARA">
            <a:extLst>
              <a:ext uri="{FF2B5EF4-FFF2-40B4-BE49-F238E27FC236}">
                <a16:creationId xmlns:a16="http://schemas.microsoft.com/office/drawing/2014/main" id="{5921278A-67E1-4405-A6E8-BB0FA6533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65" r="32802"/>
          <a:stretch/>
        </p:blipFill>
        <p:spPr bwMode="auto">
          <a:xfrm>
            <a:off x="838200" y="0"/>
            <a:ext cx="228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39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media-cache-ak0.pinimg.com/originals/e3/30/de/e330deb97e22bfa632e00de68aa49b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0" y="519656"/>
            <a:ext cx="6336704" cy="58174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4775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2DC5-8347-415B-B964-D09DF3B60EF5}"/>
              </a:ext>
            </a:extLst>
          </p:cNvPr>
          <p:cNvSpPr>
            <a:spLocks noGrp="1"/>
          </p:cNvSpPr>
          <p:nvPr>
            <p:ph type="ctrTitle"/>
          </p:nvPr>
        </p:nvSpPr>
        <p:spPr>
          <a:xfrm>
            <a:off x="1524000" y="1122363"/>
            <a:ext cx="9144000" cy="1521446"/>
          </a:xfrm>
        </p:spPr>
        <p:txBody>
          <a:bodyPr/>
          <a:lstStyle/>
          <a:p>
            <a:r>
              <a:rPr lang="en-GB" b="1" dirty="0">
                <a:latin typeface="SassoonPrimaryInfant" pitchFamily="2" charset="0"/>
              </a:rPr>
              <a:t>Responding</a:t>
            </a:r>
            <a:endParaRPr lang="en-GB" dirty="0"/>
          </a:p>
        </p:txBody>
      </p:sp>
      <p:sp>
        <p:nvSpPr>
          <p:cNvPr id="3" name="Subtitle 2">
            <a:extLst>
              <a:ext uri="{FF2B5EF4-FFF2-40B4-BE49-F238E27FC236}">
                <a16:creationId xmlns:a16="http://schemas.microsoft.com/office/drawing/2014/main" id="{F13D197F-9EEF-4F4B-9389-5BBBD1E0B159}"/>
              </a:ext>
            </a:extLst>
          </p:cNvPr>
          <p:cNvSpPr>
            <a:spLocks noGrp="1"/>
          </p:cNvSpPr>
          <p:nvPr>
            <p:ph type="subTitle" idx="1"/>
          </p:nvPr>
        </p:nvSpPr>
        <p:spPr>
          <a:xfrm>
            <a:off x="1524000" y="2961861"/>
            <a:ext cx="9144000" cy="2295939"/>
          </a:xfrm>
        </p:spPr>
        <p:txBody>
          <a:bodyPr>
            <a:normAutofit fontScale="92500"/>
          </a:bodyPr>
          <a:lstStyle/>
          <a:p>
            <a:r>
              <a:rPr lang="en-US" dirty="0"/>
              <a:t>Here we provide the children with an opportunity to respond to everything they have heard, thought, watched or experienced during the collective worship time. We want to send the children out “through the hall doors” inspired and challenged. This is a great opportunity to sing the songs they have been learning in singing assembly or uniting their voices to sing the Banks Road song together. You may even set the children a challenge to display one of the BRILLIANT expectations during the week ahead or to read a new book. </a:t>
            </a:r>
            <a:endParaRPr lang="en-GB" dirty="0"/>
          </a:p>
        </p:txBody>
      </p:sp>
    </p:spTree>
    <p:extLst>
      <p:ext uri="{BB962C8B-B14F-4D97-AF65-F5344CB8AC3E}">
        <p14:creationId xmlns:p14="http://schemas.microsoft.com/office/powerpoint/2010/main" val="111375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DE84-5FC8-498D-987A-34E8383C92C9}"/>
              </a:ext>
            </a:extLst>
          </p:cNvPr>
          <p:cNvSpPr>
            <a:spLocks noGrp="1"/>
          </p:cNvSpPr>
          <p:nvPr>
            <p:ph type="ctrTitle"/>
          </p:nvPr>
        </p:nvSpPr>
        <p:spPr>
          <a:xfrm>
            <a:off x="179032" y="621106"/>
            <a:ext cx="11833935" cy="5615788"/>
          </a:xfrm>
        </p:spPr>
        <p:txBody>
          <a:bodyPr>
            <a:noAutofit/>
          </a:bodyPr>
          <a:lstStyle/>
          <a:p>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the best that we can be </a:t>
            </a:r>
            <a:br>
              <a:rPr lang="en-US" sz="4800" dirty="0">
                <a:cs typeface="Arial" panose="020B0604020202020204" pitchFamily="34" charset="0"/>
              </a:rPr>
            </a:br>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because that’s what Banks Road means</a:t>
            </a:r>
            <a:br>
              <a:rPr lang="en-US" sz="4800" dirty="0">
                <a:cs typeface="Arial" panose="020B0604020202020204" pitchFamily="34" charset="0"/>
              </a:rPr>
            </a:br>
            <a:r>
              <a:rPr lang="en-US" sz="4800" dirty="0">
                <a:cs typeface="Arial" panose="020B0604020202020204" pitchFamily="34" charset="0"/>
              </a:rPr>
              <a:t>We want to be brilliant</a:t>
            </a:r>
            <a:br>
              <a:rPr lang="en-US" sz="4800" dirty="0">
                <a:cs typeface="Arial" panose="020B0604020202020204" pitchFamily="34" charset="0"/>
              </a:rPr>
            </a:br>
            <a:r>
              <a:rPr lang="en-US" sz="4800" dirty="0">
                <a:cs typeface="Arial" panose="020B0604020202020204" pitchFamily="34" charset="0"/>
              </a:rPr>
              <a:t>and reach up for the stars </a:t>
            </a:r>
            <a:br>
              <a:rPr lang="en-US" sz="4800" dirty="0">
                <a:cs typeface="Arial" panose="020B0604020202020204" pitchFamily="34" charset="0"/>
              </a:rPr>
            </a:br>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even when it’s hard. </a:t>
            </a:r>
            <a:endParaRPr lang="en-GB" sz="4800" dirty="0">
              <a:cs typeface="Arial" panose="020B0604020202020204" pitchFamily="34" charset="0"/>
            </a:endParaRPr>
          </a:p>
        </p:txBody>
      </p:sp>
      <p:pic>
        <p:nvPicPr>
          <p:cNvPr id="4" name="Banks Road Brilliant (1)">
            <a:hlinkClick r:id="" action="ppaction://media"/>
            <a:extLst>
              <a:ext uri="{FF2B5EF4-FFF2-40B4-BE49-F238E27FC236}">
                <a16:creationId xmlns:a16="http://schemas.microsoft.com/office/drawing/2014/main" id="{41036D69-EBCE-4E00-BC0A-146CEC081D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1261" y="310697"/>
            <a:ext cx="1831068" cy="1831068"/>
          </a:xfrm>
          <a:prstGeom prst="rect">
            <a:avLst/>
          </a:prstGeom>
        </p:spPr>
      </p:pic>
    </p:spTree>
    <p:extLst>
      <p:ext uri="{BB962C8B-B14F-4D97-AF65-F5344CB8AC3E}">
        <p14:creationId xmlns:p14="http://schemas.microsoft.com/office/powerpoint/2010/main" val="1501193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05CE9E-CEED-4275-878C-62303F800382}"/>
              </a:ext>
            </a:extLst>
          </p:cNvPr>
          <p:cNvSpPr>
            <a:spLocks noGrp="1"/>
          </p:cNvSpPr>
          <p:nvPr>
            <p:ph idx="1"/>
          </p:nvPr>
        </p:nvSpPr>
        <p:spPr>
          <a:xfrm>
            <a:off x="245985" y="1825625"/>
            <a:ext cx="11700029" cy="4351338"/>
          </a:xfrm>
        </p:spPr>
        <p:txBody>
          <a:bodyPr>
            <a:normAutofit/>
          </a:bodyPr>
          <a:lstStyle/>
          <a:p>
            <a:pPr marL="0" indent="0" algn="ctr">
              <a:buNone/>
            </a:pPr>
            <a:r>
              <a:rPr lang="en-US" sz="4400" dirty="0">
                <a:latin typeface="+mj-lt"/>
                <a:cs typeface="Arial" panose="020B0604020202020204" pitchFamily="34" charset="0"/>
              </a:rPr>
              <a:t>Build your confidence, to always try your best</a:t>
            </a:r>
          </a:p>
          <a:p>
            <a:pPr marL="0" indent="0" algn="ctr">
              <a:buNone/>
            </a:pPr>
            <a:r>
              <a:rPr lang="en-US" sz="4400" dirty="0">
                <a:latin typeface="+mj-lt"/>
                <a:cs typeface="Arial" panose="020B0604020202020204" pitchFamily="34" charset="0"/>
              </a:rPr>
              <a:t>Respect each other, and respect yourself </a:t>
            </a:r>
          </a:p>
          <a:p>
            <a:pPr marL="0" indent="0" algn="ctr">
              <a:buNone/>
            </a:pPr>
            <a:r>
              <a:rPr lang="en-US" sz="4400" dirty="0">
                <a:latin typeface="+mj-lt"/>
                <a:cs typeface="Arial" panose="020B0604020202020204" pitchFamily="34" charset="0"/>
              </a:rPr>
              <a:t>Inspire those you know, to reach up for their goals </a:t>
            </a:r>
          </a:p>
          <a:p>
            <a:pPr marL="0" indent="0" algn="ctr">
              <a:buNone/>
            </a:pPr>
            <a:r>
              <a:rPr lang="en-US" sz="4400" dirty="0">
                <a:latin typeface="+mj-lt"/>
                <a:cs typeface="Arial" panose="020B0604020202020204" pitchFamily="34" charset="0"/>
              </a:rPr>
              <a:t>We want to be brilliant, so let’s do that</a:t>
            </a:r>
            <a:endParaRPr lang="en-GB" sz="4400" dirty="0">
              <a:latin typeface="+mj-lt"/>
              <a:cs typeface="Arial" panose="020B0604020202020204" pitchFamily="34" charset="0"/>
            </a:endParaRPr>
          </a:p>
        </p:txBody>
      </p:sp>
    </p:spTree>
    <p:extLst>
      <p:ext uri="{BB962C8B-B14F-4D97-AF65-F5344CB8AC3E}">
        <p14:creationId xmlns:p14="http://schemas.microsoft.com/office/powerpoint/2010/main" val="1330400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DE84-5FC8-498D-987A-34E8383C92C9}"/>
              </a:ext>
            </a:extLst>
          </p:cNvPr>
          <p:cNvSpPr>
            <a:spLocks noGrp="1"/>
          </p:cNvSpPr>
          <p:nvPr>
            <p:ph type="ctrTitle"/>
          </p:nvPr>
        </p:nvSpPr>
        <p:spPr>
          <a:xfrm>
            <a:off x="179032" y="621106"/>
            <a:ext cx="11833935" cy="5615788"/>
          </a:xfrm>
        </p:spPr>
        <p:txBody>
          <a:bodyPr>
            <a:noAutofit/>
          </a:bodyPr>
          <a:lstStyle/>
          <a:p>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the best that we can be </a:t>
            </a:r>
            <a:br>
              <a:rPr lang="en-US" sz="4800" dirty="0">
                <a:cs typeface="Arial" panose="020B0604020202020204" pitchFamily="34" charset="0"/>
              </a:rPr>
            </a:br>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because that’s what Banks Road means</a:t>
            </a:r>
            <a:br>
              <a:rPr lang="en-US" sz="4800" dirty="0">
                <a:cs typeface="Arial" panose="020B0604020202020204" pitchFamily="34" charset="0"/>
              </a:rPr>
            </a:br>
            <a:r>
              <a:rPr lang="en-US" sz="4800" dirty="0">
                <a:cs typeface="Arial" panose="020B0604020202020204" pitchFamily="34" charset="0"/>
              </a:rPr>
              <a:t>We want to be brilliant</a:t>
            </a:r>
            <a:br>
              <a:rPr lang="en-US" sz="4800" dirty="0">
                <a:cs typeface="Arial" panose="020B0604020202020204" pitchFamily="34" charset="0"/>
              </a:rPr>
            </a:br>
            <a:r>
              <a:rPr lang="en-US" sz="4800" dirty="0">
                <a:cs typeface="Arial" panose="020B0604020202020204" pitchFamily="34" charset="0"/>
              </a:rPr>
              <a:t>and reach up for the stars </a:t>
            </a:r>
            <a:br>
              <a:rPr lang="en-US" sz="4800" dirty="0">
                <a:cs typeface="Arial" panose="020B0604020202020204" pitchFamily="34" charset="0"/>
              </a:rPr>
            </a:br>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even when it’s hard. </a:t>
            </a:r>
            <a:endParaRPr lang="en-GB" sz="4800" dirty="0">
              <a:cs typeface="Arial" panose="020B0604020202020204" pitchFamily="34" charset="0"/>
            </a:endParaRPr>
          </a:p>
        </p:txBody>
      </p:sp>
    </p:spTree>
    <p:extLst>
      <p:ext uri="{BB962C8B-B14F-4D97-AF65-F5344CB8AC3E}">
        <p14:creationId xmlns:p14="http://schemas.microsoft.com/office/powerpoint/2010/main" val="4048549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05CE9E-CEED-4275-878C-62303F800382}"/>
              </a:ext>
            </a:extLst>
          </p:cNvPr>
          <p:cNvSpPr>
            <a:spLocks noGrp="1"/>
          </p:cNvSpPr>
          <p:nvPr>
            <p:ph idx="1"/>
          </p:nvPr>
        </p:nvSpPr>
        <p:spPr>
          <a:xfrm>
            <a:off x="245985" y="1825625"/>
            <a:ext cx="11700029" cy="4351338"/>
          </a:xfrm>
        </p:spPr>
        <p:txBody>
          <a:bodyPr>
            <a:normAutofit/>
          </a:bodyPr>
          <a:lstStyle/>
          <a:p>
            <a:pPr marL="0" indent="0" algn="ctr">
              <a:buNone/>
            </a:pPr>
            <a:r>
              <a:rPr lang="en-US" sz="4400" dirty="0">
                <a:latin typeface="+mj-lt"/>
                <a:cs typeface="Arial" panose="020B0604020202020204" pitchFamily="34" charset="0"/>
              </a:rPr>
              <a:t>Listen to others, they’ve got something to say </a:t>
            </a:r>
          </a:p>
          <a:p>
            <a:pPr marL="0" indent="0" algn="ctr">
              <a:buNone/>
            </a:pPr>
            <a:r>
              <a:rPr lang="en-US" sz="4400" dirty="0">
                <a:latin typeface="+mj-lt"/>
                <a:cs typeface="Arial" panose="020B0604020202020204" pitchFamily="34" charset="0"/>
              </a:rPr>
              <a:t>Learn from all you do, even your mistakes</a:t>
            </a:r>
          </a:p>
          <a:p>
            <a:pPr marL="0" indent="0" algn="ctr">
              <a:buNone/>
            </a:pPr>
            <a:r>
              <a:rPr lang="en-US" sz="4400" dirty="0">
                <a:latin typeface="+mj-lt"/>
                <a:cs typeface="Arial" panose="020B0604020202020204" pitchFamily="34" charset="0"/>
              </a:rPr>
              <a:t>Improving day to day, in every choice we make</a:t>
            </a:r>
          </a:p>
          <a:p>
            <a:pPr marL="0" indent="0" algn="ctr">
              <a:buNone/>
            </a:pPr>
            <a:r>
              <a:rPr lang="en-US" sz="4400" dirty="0">
                <a:latin typeface="+mj-lt"/>
                <a:cs typeface="Arial" panose="020B0604020202020204" pitchFamily="34" charset="0"/>
              </a:rPr>
              <a:t>We want to be brilliant, so let’s do that  </a:t>
            </a:r>
            <a:endParaRPr lang="en-GB" sz="4400" dirty="0">
              <a:latin typeface="+mj-lt"/>
              <a:cs typeface="Arial" panose="020B0604020202020204" pitchFamily="34" charset="0"/>
            </a:endParaRPr>
          </a:p>
        </p:txBody>
      </p:sp>
    </p:spTree>
    <p:extLst>
      <p:ext uri="{BB962C8B-B14F-4D97-AF65-F5344CB8AC3E}">
        <p14:creationId xmlns:p14="http://schemas.microsoft.com/office/powerpoint/2010/main" val="401981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8B6F-8E50-429F-9AD3-73C5110D4C1E}"/>
              </a:ext>
            </a:extLst>
          </p:cNvPr>
          <p:cNvSpPr>
            <a:spLocks noGrp="1"/>
          </p:cNvSpPr>
          <p:nvPr>
            <p:ph type="ctrTitle"/>
          </p:nvPr>
        </p:nvSpPr>
        <p:spPr/>
        <p:txBody>
          <a:bodyPr>
            <a:normAutofit fontScale="90000"/>
          </a:bodyPr>
          <a:lstStyle/>
          <a:p>
            <a:r>
              <a:rPr lang="en-US" sz="4900" dirty="0"/>
              <a:t>Music to listen to as we WELCOME one another into our collective time together.</a:t>
            </a:r>
            <a:br>
              <a:rPr lang="en-US" dirty="0"/>
            </a:br>
            <a:r>
              <a:rPr lang="en-US" sz="8000" b="1" dirty="0"/>
              <a:t>Welcoming:</a:t>
            </a:r>
            <a:endParaRPr lang="en-GB" b="1" dirty="0"/>
          </a:p>
        </p:txBody>
      </p:sp>
      <p:sp>
        <p:nvSpPr>
          <p:cNvPr id="3" name="Subtitle 2">
            <a:extLst>
              <a:ext uri="{FF2B5EF4-FFF2-40B4-BE49-F238E27FC236}">
                <a16:creationId xmlns:a16="http://schemas.microsoft.com/office/drawing/2014/main" id="{D31832D8-7952-4D8D-8F47-53300CCDCBE1}"/>
              </a:ext>
            </a:extLst>
          </p:cNvPr>
          <p:cNvSpPr>
            <a:spLocks noGrp="1"/>
          </p:cNvSpPr>
          <p:nvPr>
            <p:ph type="subTitle" idx="1"/>
          </p:nvPr>
        </p:nvSpPr>
        <p:spPr>
          <a:xfrm>
            <a:off x="636104" y="3602038"/>
            <a:ext cx="11201400" cy="3255962"/>
          </a:xfrm>
        </p:spPr>
        <p:txBody>
          <a:bodyPr>
            <a:normAutofit fontScale="92500" lnSpcReduction="20000"/>
          </a:bodyPr>
          <a:lstStyle/>
          <a:p>
            <a:r>
              <a:rPr lang="en-US" sz="3200" dirty="0"/>
              <a:t>Music to reflect on as the children enter the hall. </a:t>
            </a:r>
            <a:br>
              <a:rPr lang="en-US" sz="3200" dirty="0"/>
            </a:br>
            <a:r>
              <a:rPr lang="en-US" sz="3200" dirty="0"/>
              <a:t>Staff are welcome to use alternative music if this suits the theme of their assembly.</a:t>
            </a:r>
            <a:br>
              <a:rPr lang="en-US" sz="3200" dirty="0"/>
            </a:br>
            <a:r>
              <a:rPr lang="en-US" sz="3200" dirty="0"/>
              <a:t>In class teachers are able to access a few resources from the website “Ten Pieces” which teach about the composer and why the piece of music has been written. </a:t>
            </a:r>
            <a:br>
              <a:rPr lang="en-US" sz="3200" dirty="0"/>
            </a:br>
            <a:r>
              <a:rPr lang="en-US" sz="3200" dirty="0"/>
              <a:t>This term we are listening to the songs composed by the “Trailblazers”.</a:t>
            </a:r>
          </a:p>
          <a:p>
            <a:br>
              <a:rPr lang="en-US" dirty="0"/>
            </a:br>
            <a:endParaRPr lang="en-GB" dirty="0"/>
          </a:p>
        </p:txBody>
      </p:sp>
    </p:spTree>
    <p:extLst>
      <p:ext uri="{BB962C8B-B14F-4D97-AF65-F5344CB8AC3E}">
        <p14:creationId xmlns:p14="http://schemas.microsoft.com/office/powerpoint/2010/main" val="195724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DE84-5FC8-498D-987A-34E8383C92C9}"/>
              </a:ext>
            </a:extLst>
          </p:cNvPr>
          <p:cNvSpPr>
            <a:spLocks noGrp="1"/>
          </p:cNvSpPr>
          <p:nvPr>
            <p:ph type="ctrTitle"/>
          </p:nvPr>
        </p:nvSpPr>
        <p:spPr>
          <a:xfrm>
            <a:off x="179032" y="621106"/>
            <a:ext cx="11833935" cy="5615788"/>
          </a:xfrm>
        </p:spPr>
        <p:txBody>
          <a:bodyPr>
            <a:noAutofit/>
          </a:bodyPr>
          <a:lstStyle/>
          <a:p>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the best that we can be </a:t>
            </a:r>
            <a:br>
              <a:rPr lang="en-US" sz="4800" dirty="0">
                <a:cs typeface="Arial" panose="020B0604020202020204" pitchFamily="34" charset="0"/>
              </a:rPr>
            </a:br>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because that’s what Banks Road means</a:t>
            </a:r>
            <a:br>
              <a:rPr lang="en-US" sz="4800" dirty="0">
                <a:cs typeface="Arial" panose="020B0604020202020204" pitchFamily="34" charset="0"/>
              </a:rPr>
            </a:br>
            <a:r>
              <a:rPr lang="en-US" sz="4800" dirty="0">
                <a:cs typeface="Arial" panose="020B0604020202020204" pitchFamily="34" charset="0"/>
              </a:rPr>
              <a:t>We want to be brilliant</a:t>
            </a:r>
            <a:br>
              <a:rPr lang="en-US" sz="4800" dirty="0">
                <a:cs typeface="Arial" panose="020B0604020202020204" pitchFamily="34" charset="0"/>
              </a:rPr>
            </a:br>
            <a:r>
              <a:rPr lang="en-US" sz="4800" dirty="0">
                <a:cs typeface="Arial" panose="020B0604020202020204" pitchFamily="34" charset="0"/>
              </a:rPr>
              <a:t>and reach up for the stars </a:t>
            </a:r>
            <a:br>
              <a:rPr lang="en-US" sz="4800" dirty="0">
                <a:cs typeface="Arial" panose="020B0604020202020204" pitchFamily="34" charset="0"/>
              </a:rPr>
            </a:br>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even when it’s hard. </a:t>
            </a:r>
            <a:endParaRPr lang="en-GB" sz="4800" dirty="0">
              <a:cs typeface="Arial" panose="020B0604020202020204" pitchFamily="34" charset="0"/>
            </a:endParaRPr>
          </a:p>
        </p:txBody>
      </p:sp>
    </p:spTree>
    <p:extLst>
      <p:ext uri="{BB962C8B-B14F-4D97-AF65-F5344CB8AC3E}">
        <p14:creationId xmlns:p14="http://schemas.microsoft.com/office/powerpoint/2010/main" val="972925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05CE9E-CEED-4275-878C-62303F800382}"/>
              </a:ext>
            </a:extLst>
          </p:cNvPr>
          <p:cNvSpPr>
            <a:spLocks noGrp="1"/>
          </p:cNvSpPr>
          <p:nvPr>
            <p:ph idx="1"/>
          </p:nvPr>
        </p:nvSpPr>
        <p:spPr>
          <a:xfrm>
            <a:off x="245985" y="1825625"/>
            <a:ext cx="11700029" cy="4351338"/>
          </a:xfrm>
        </p:spPr>
        <p:txBody>
          <a:bodyPr>
            <a:normAutofit/>
          </a:bodyPr>
          <a:lstStyle/>
          <a:p>
            <a:pPr marL="0" indent="0" algn="ctr">
              <a:buNone/>
            </a:pPr>
            <a:r>
              <a:rPr lang="en-US" sz="4400" dirty="0">
                <a:latin typeface="+mj-lt"/>
                <a:cs typeface="Arial" panose="020B0604020202020204" pitchFamily="34" charset="0"/>
              </a:rPr>
              <a:t>Achieving all we can, having fun each day </a:t>
            </a:r>
          </a:p>
          <a:p>
            <a:pPr marL="0" indent="0" algn="ctr">
              <a:buNone/>
            </a:pPr>
            <a:r>
              <a:rPr lang="en-US" sz="4400" dirty="0">
                <a:latin typeface="+mj-lt"/>
                <a:cs typeface="Arial" panose="020B0604020202020204" pitchFamily="34" charset="0"/>
              </a:rPr>
              <a:t>Never, Never give up</a:t>
            </a:r>
          </a:p>
          <a:p>
            <a:pPr marL="0" indent="0" algn="ctr">
              <a:buNone/>
            </a:pPr>
            <a:r>
              <a:rPr lang="en-US" sz="4400" dirty="0">
                <a:latin typeface="+mj-lt"/>
                <a:cs typeface="Arial" panose="020B0604020202020204" pitchFamily="34" charset="0"/>
              </a:rPr>
              <a:t>Together we are stronger, as we reach up high </a:t>
            </a:r>
          </a:p>
          <a:p>
            <a:pPr marL="0" indent="0" algn="ctr">
              <a:buNone/>
            </a:pPr>
            <a:r>
              <a:rPr lang="en-US" sz="4400" dirty="0">
                <a:latin typeface="+mj-lt"/>
                <a:cs typeface="Arial" panose="020B0604020202020204" pitchFamily="34" charset="0"/>
              </a:rPr>
              <a:t>We want to be brilliant, so let’s do that</a:t>
            </a:r>
            <a:endParaRPr lang="en-GB" sz="4400" dirty="0">
              <a:latin typeface="+mj-lt"/>
              <a:cs typeface="Arial" panose="020B0604020202020204" pitchFamily="34" charset="0"/>
            </a:endParaRPr>
          </a:p>
        </p:txBody>
      </p:sp>
    </p:spTree>
    <p:extLst>
      <p:ext uri="{BB962C8B-B14F-4D97-AF65-F5344CB8AC3E}">
        <p14:creationId xmlns:p14="http://schemas.microsoft.com/office/powerpoint/2010/main" val="509799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DE84-5FC8-498D-987A-34E8383C92C9}"/>
              </a:ext>
            </a:extLst>
          </p:cNvPr>
          <p:cNvSpPr>
            <a:spLocks noGrp="1"/>
          </p:cNvSpPr>
          <p:nvPr>
            <p:ph type="ctrTitle"/>
          </p:nvPr>
        </p:nvSpPr>
        <p:spPr>
          <a:xfrm>
            <a:off x="179032" y="621106"/>
            <a:ext cx="11833935" cy="5615788"/>
          </a:xfrm>
        </p:spPr>
        <p:txBody>
          <a:bodyPr>
            <a:noAutofit/>
          </a:bodyPr>
          <a:lstStyle/>
          <a:p>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the best that we can be </a:t>
            </a:r>
            <a:br>
              <a:rPr lang="en-US" sz="4800" dirty="0">
                <a:cs typeface="Arial" panose="020B0604020202020204" pitchFamily="34" charset="0"/>
              </a:rPr>
            </a:br>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because that’s what Banks Road means</a:t>
            </a:r>
            <a:br>
              <a:rPr lang="en-US" sz="4800" dirty="0">
                <a:cs typeface="Arial" panose="020B0604020202020204" pitchFamily="34" charset="0"/>
              </a:rPr>
            </a:br>
            <a:r>
              <a:rPr lang="en-US" sz="4800" dirty="0">
                <a:cs typeface="Arial" panose="020B0604020202020204" pitchFamily="34" charset="0"/>
              </a:rPr>
              <a:t>We want to be brilliant</a:t>
            </a:r>
            <a:br>
              <a:rPr lang="en-US" sz="4800" dirty="0">
                <a:cs typeface="Arial" panose="020B0604020202020204" pitchFamily="34" charset="0"/>
              </a:rPr>
            </a:br>
            <a:r>
              <a:rPr lang="en-US" sz="4800" dirty="0">
                <a:cs typeface="Arial" panose="020B0604020202020204" pitchFamily="34" charset="0"/>
              </a:rPr>
              <a:t>and reach up for the stars </a:t>
            </a:r>
            <a:br>
              <a:rPr lang="en-US" sz="4800" dirty="0">
                <a:cs typeface="Arial" panose="020B0604020202020204" pitchFamily="34" charset="0"/>
              </a:rPr>
            </a:br>
            <a:r>
              <a:rPr lang="en-US" sz="4800" dirty="0">
                <a:cs typeface="Arial" panose="020B0604020202020204" pitchFamily="34" charset="0"/>
              </a:rPr>
              <a:t>We want to be brilliant </a:t>
            </a:r>
            <a:br>
              <a:rPr lang="en-US" sz="4800" dirty="0">
                <a:cs typeface="Arial" panose="020B0604020202020204" pitchFamily="34" charset="0"/>
              </a:rPr>
            </a:br>
            <a:r>
              <a:rPr lang="en-US" sz="4800" dirty="0">
                <a:cs typeface="Arial" panose="020B0604020202020204" pitchFamily="34" charset="0"/>
              </a:rPr>
              <a:t>even when it’s hard. </a:t>
            </a:r>
            <a:endParaRPr lang="en-GB" sz="4800" dirty="0">
              <a:cs typeface="Arial" panose="020B0604020202020204" pitchFamily="34" charset="0"/>
            </a:endParaRPr>
          </a:p>
        </p:txBody>
      </p:sp>
    </p:spTree>
    <p:extLst>
      <p:ext uri="{BB962C8B-B14F-4D97-AF65-F5344CB8AC3E}">
        <p14:creationId xmlns:p14="http://schemas.microsoft.com/office/powerpoint/2010/main" val="717077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pritiual Moral Social &amp;amp; Curtural (SMSC) – Hillside Primary School |  Baddeley Green | Staffordshire">
            <a:extLst>
              <a:ext uri="{FF2B5EF4-FFF2-40B4-BE49-F238E27FC236}">
                <a16:creationId xmlns:a16="http://schemas.microsoft.com/office/drawing/2014/main" id="{BF8EC72E-742C-4BA1-98A4-BF20B0D2D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292894"/>
            <a:ext cx="6272212" cy="62722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D525CC-526B-477E-85AD-14F727188B90}"/>
              </a:ext>
            </a:extLst>
          </p:cNvPr>
          <p:cNvSpPr/>
          <p:nvPr/>
        </p:nvSpPr>
        <p:spPr>
          <a:xfrm>
            <a:off x="7010400" y="157601"/>
            <a:ext cx="4940300" cy="6731395"/>
          </a:xfrm>
          <a:prstGeom prst="rect">
            <a:avLst/>
          </a:prstGeom>
        </p:spPr>
        <p:txBody>
          <a:bodyPr wrap="square">
            <a:spAutoFit/>
          </a:bodyPr>
          <a:lstStyle/>
          <a:p>
            <a:pPr marL="342900" indent="-228600">
              <a:lnSpc>
                <a:spcPct val="115000"/>
              </a:lnSpc>
              <a:spcAft>
                <a:spcPts val="1000"/>
              </a:spcAft>
            </a:pPr>
            <a:r>
              <a:rPr lang="en-GB" sz="2400" b="1" dirty="0">
                <a:effectLst/>
                <a:latin typeface="Candara" panose="020E0502030303020204" pitchFamily="34" charset="0"/>
                <a:ea typeface="Times New Roman" panose="02020603050405020304" pitchFamily="18" charset="0"/>
                <a:cs typeface="Candara" panose="020E0502030303020204" pitchFamily="34" charset="0"/>
              </a:rPr>
              <a:t>SMSC: Aims and Objectives</a:t>
            </a:r>
            <a:endParaRPr lang="en-GB" sz="2400" dirty="0">
              <a:effectLst/>
              <a:latin typeface="Candara" panose="020E0502030303020204" pitchFamily="34" charset="0"/>
              <a:ea typeface="Times New Roman" panose="02020603050405020304" pitchFamily="18" charset="0"/>
              <a:cs typeface="Candara" panose="020E0502030303020204" pitchFamily="34" charset="0"/>
            </a:endParaRPr>
          </a:p>
          <a:p>
            <a:pPr marL="342900" lvl="0" indent="-342900">
              <a:lnSpc>
                <a:spcPct val="115000"/>
              </a:lnSpc>
              <a:spcAft>
                <a:spcPts val="1000"/>
              </a:spcAft>
              <a:buFont typeface="Symbol" panose="05050102010706020507" pitchFamily="18" charset="2"/>
              <a:buChar char=""/>
              <a:tabLst>
                <a:tab pos="228600" algn="l"/>
              </a:tabLst>
            </a:pPr>
            <a:r>
              <a:rPr lang="en-GB" sz="1400" dirty="0">
                <a:latin typeface="Candara" panose="020E0502030303020204" pitchFamily="34" charset="0"/>
                <a:ea typeface="Times New Roman" panose="02020603050405020304" pitchFamily="18" charset="0"/>
                <a:cs typeface="Candara" panose="020E0502030303020204" pitchFamily="34" charset="0"/>
              </a:rPr>
              <a:t>To ensure that everyone connected with the school is aware of our values and principles.</a:t>
            </a:r>
          </a:p>
          <a:p>
            <a:pPr marL="342900" lvl="0" indent="-342900">
              <a:lnSpc>
                <a:spcPct val="115000"/>
              </a:lnSpc>
              <a:spcAft>
                <a:spcPts val="1000"/>
              </a:spcAft>
              <a:buFont typeface="Symbol" panose="05050102010706020507" pitchFamily="18" charset="2"/>
              <a:buChar char=""/>
              <a:tabLst>
                <a:tab pos="228600" algn="l"/>
              </a:tabLst>
            </a:pPr>
            <a:r>
              <a:rPr lang="en-GB" sz="1400" dirty="0">
                <a:latin typeface="Candara" panose="020E0502030303020204" pitchFamily="34" charset="0"/>
                <a:ea typeface="Times New Roman" panose="02020603050405020304" pitchFamily="18" charset="0"/>
                <a:cs typeface="Candara" panose="020E0502030303020204" pitchFamily="34" charset="0"/>
              </a:rPr>
              <a:t>To ensure there is a consistent approach to the delivery of SMSC issues through the curriculum and the general life of the school.</a:t>
            </a:r>
          </a:p>
          <a:p>
            <a:pPr marL="342900" lvl="0" indent="-342900">
              <a:lnSpc>
                <a:spcPct val="115000"/>
              </a:lnSpc>
              <a:spcAft>
                <a:spcPts val="1000"/>
              </a:spcAft>
              <a:buFont typeface="Symbol" panose="05050102010706020507" pitchFamily="18" charset="2"/>
              <a:buChar char=""/>
              <a:tabLst>
                <a:tab pos="228600" algn="l"/>
              </a:tabLst>
            </a:pPr>
            <a:r>
              <a:rPr lang="en-GB" sz="1400" dirty="0">
                <a:latin typeface="Candara" panose="020E0502030303020204" pitchFamily="34" charset="0"/>
                <a:ea typeface="Times New Roman" panose="02020603050405020304" pitchFamily="18" charset="0"/>
                <a:cs typeface="Candara" panose="020E0502030303020204" pitchFamily="34" charset="0"/>
              </a:rPr>
              <a:t>To ensure that a pupil’s education is set within a context that is meaningful and appropriate to their age, aptitude and background.</a:t>
            </a:r>
          </a:p>
          <a:p>
            <a:pPr marL="342900" lvl="0" indent="-342900">
              <a:lnSpc>
                <a:spcPct val="115000"/>
              </a:lnSpc>
              <a:spcAft>
                <a:spcPts val="1000"/>
              </a:spcAft>
              <a:buFont typeface="Symbol" panose="05050102010706020507" pitchFamily="18" charset="2"/>
              <a:buChar char=""/>
              <a:tabLst>
                <a:tab pos="228600" algn="l"/>
              </a:tabLst>
            </a:pPr>
            <a:r>
              <a:rPr lang="en-GB" sz="1400" dirty="0">
                <a:latin typeface="Candara" panose="020E0502030303020204" pitchFamily="34" charset="0"/>
                <a:ea typeface="Times New Roman" panose="02020603050405020304" pitchFamily="18" charset="0"/>
                <a:cs typeface="Candara" panose="020E0502030303020204" pitchFamily="34" charset="0"/>
              </a:rPr>
              <a:t>To ensure that pupils know what is expected of them and why.</a:t>
            </a:r>
          </a:p>
          <a:p>
            <a:pPr marL="342900" lvl="0" indent="-342900">
              <a:lnSpc>
                <a:spcPct val="115000"/>
              </a:lnSpc>
              <a:spcAft>
                <a:spcPts val="1000"/>
              </a:spcAft>
              <a:buFont typeface="Symbol" panose="05050102010706020507" pitchFamily="18" charset="2"/>
              <a:buChar char=""/>
              <a:tabLst>
                <a:tab pos="228600" algn="l"/>
              </a:tabLst>
            </a:pPr>
            <a:r>
              <a:rPr lang="en-GB" sz="1400" dirty="0">
                <a:latin typeface="Candara" panose="020E0502030303020204" pitchFamily="34" charset="0"/>
                <a:ea typeface="Times New Roman" panose="02020603050405020304" pitchFamily="18" charset="0"/>
                <a:cs typeface="Candara" panose="020E0502030303020204" pitchFamily="34" charset="0"/>
              </a:rPr>
              <a:t>To give each pupil a range of opportunities to reflect upon and discuss their beliefs, feelings and responses to personal experience.</a:t>
            </a:r>
          </a:p>
          <a:p>
            <a:pPr marL="342900" lvl="0" indent="-342900">
              <a:lnSpc>
                <a:spcPct val="115000"/>
              </a:lnSpc>
              <a:spcAft>
                <a:spcPts val="1000"/>
              </a:spcAft>
              <a:buFont typeface="Symbol" panose="05050102010706020507" pitchFamily="18" charset="2"/>
              <a:buChar char=""/>
              <a:tabLst>
                <a:tab pos="228600" algn="l"/>
              </a:tabLst>
            </a:pPr>
            <a:r>
              <a:rPr lang="en-GB" sz="1400" dirty="0">
                <a:latin typeface="Candara" panose="020E0502030303020204" pitchFamily="34" charset="0"/>
                <a:ea typeface="Times New Roman" panose="02020603050405020304" pitchFamily="18" charset="0"/>
                <a:cs typeface="Candara" panose="020E0502030303020204" pitchFamily="34" charset="0"/>
              </a:rPr>
              <a:t>To enable pupils to develop an understanding of their individual and group identity.</a:t>
            </a:r>
          </a:p>
          <a:p>
            <a:pPr marL="342900" lvl="0" indent="-342900">
              <a:lnSpc>
                <a:spcPct val="115000"/>
              </a:lnSpc>
              <a:spcAft>
                <a:spcPts val="1000"/>
              </a:spcAft>
              <a:buFont typeface="Symbol" panose="05050102010706020507" pitchFamily="18" charset="2"/>
              <a:buChar char=""/>
              <a:tabLst>
                <a:tab pos="228600" algn="l"/>
              </a:tabLst>
            </a:pPr>
            <a:r>
              <a:rPr lang="en-GB" sz="1400" dirty="0">
                <a:latin typeface="Candara" panose="020E0502030303020204" pitchFamily="34" charset="0"/>
                <a:ea typeface="Times New Roman" panose="02020603050405020304" pitchFamily="18" charset="0"/>
                <a:cs typeface="Candara" panose="020E0502030303020204" pitchFamily="34" charset="0"/>
              </a:rPr>
              <a:t>To enable pupils to begin to develop an understanding of their social and cultural environment and an appreciation of the many cultures that now enrich our society.</a:t>
            </a:r>
          </a:p>
          <a:p>
            <a:pPr marL="342900" lvl="0" indent="-342900">
              <a:lnSpc>
                <a:spcPct val="115000"/>
              </a:lnSpc>
              <a:spcAft>
                <a:spcPts val="1000"/>
              </a:spcAft>
              <a:buFont typeface="Symbol" panose="05050102010706020507" pitchFamily="18" charset="2"/>
              <a:buChar char=""/>
              <a:tabLst>
                <a:tab pos="228600" algn="l"/>
              </a:tabLst>
            </a:pPr>
            <a:r>
              <a:rPr lang="en-GB" sz="1400" dirty="0">
                <a:latin typeface="Candara" panose="020E0502030303020204" pitchFamily="34" charset="0"/>
                <a:ea typeface="Times New Roman" panose="02020603050405020304" pitchFamily="18" charset="0"/>
                <a:cs typeface="Candara" panose="020E0502030303020204" pitchFamily="34" charset="0"/>
              </a:rPr>
              <a:t>To give each pupil the opportunity to explore social and moral issues, and develop a sense of social and moral responsibility.</a:t>
            </a:r>
          </a:p>
        </p:txBody>
      </p:sp>
    </p:spTree>
    <p:extLst>
      <p:ext uri="{BB962C8B-B14F-4D97-AF65-F5344CB8AC3E}">
        <p14:creationId xmlns:p14="http://schemas.microsoft.com/office/powerpoint/2010/main" val="3615037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604701"/>
            <a:ext cx="8064896" cy="5920137"/>
          </a:xfrm>
          <a:prstGeom prst="rect">
            <a:avLst/>
          </a:prstGeom>
        </p:spPr>
      </p:pic>
    </p:spTree>
    <p:extLst>
      <p:ext uri="{BB962C8B-B14F-4D97-AF65-F5344CB8AC3E}">
        <p14:creationId xmlns:p14="http://schemas.microsoft.com/office/powerpoint/2010/main" val="907829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243530"/>
            <a:ext cx="8496944" cy="6339872"/>
          </a:xfrm>
          <a:prstGeom prst="rect">
            <a:avLst/>
          </a:prstGeom>
        </p:spPr>
      </p:pic>
    </p:spTree>
    <p:extLst>
      <p:ext uri="{BB962C8B-B14F-4D97-AF65-F5344CB8AC3E}">
        <p14:creationId xmlns:p14="http://schemas.microsoft.com/office/powerpoint/2010/main" val="4221911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89570"/>
            <a:ext cx="8640960" cy="6450621"/>
          </a:xfrm>
          <a:prstGeom prst="rect">
            <a:avLst/>
          </a:prstGeom>
        </p:spPr>
      </p:pic>
    </p:spTree>
    <p:extLst>
      <p:ext uri="{BB962C8B-B14F-4D97-AF65-F5344CB8AC3E}">
        <p14:creationId xmlns:p14="http://schemas.microsoft.com/office/powerpoint/2010/main" val="1097995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362127"/>
            <a:ext cx="8784976" cy="6339872"/>
          </a:xfrm>
          <a:prstGeom prst="rect">
            <a:avLst/>
          </a:prstGeom>
        </p:spPr>
      </p:pic>
    </p:spTree>
    <p:extLst>
      <p:ext uri="{BB962C8B-B14F-4D97-AF65-F5344CB8AC3E}">
        <p14:creationId xmlns:p14="http://schemas.microsoft.com/office/powerpoint/2010/main" val="2429048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A4CE7B-90FC-4BD3-8775-A1A07C0CDEBE}"/>
              </a:ext>
            </a:extLst>
          </p:cNvPr>
          <p:cNvPicPr>
            <a:picLocks noChangeAspect="1"/>
          </p:cNvPicPr>
          <p:nvPr/>
        </p:nvPicPr>
        <p:blipFill rotWithShape="1">
          <a:blip r:embed="rId2"/>
          <a:srcRect l="27708" t="15741" r="9063" b="7037"/>
          <a:stretch/>
        </p:blipFill>
        <p:spPr>
          <a:xfrm>
            <a:off x="1181100" y="148508"/>
            <a:ext cx="9550400" cy="6560983"/>
          </a:xfrm>
          <a:prstGeom prst="rect">
            <a:avLst/>
          </a:prstGeom>
        </p:spPr>
      </p:pic>
    </p:spTree>
    <p:extLst>
      <p:ext uri="{BB962C8B-B14F-4D97-AF65-F5344CB8AC3E}">
        <p14:creationId xmlns:p14="http://schemas.microsoft.com/office/powerpoint/2010/main" val="3047799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D597-2BFA-46CD-AB09-74658B777F7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571E521-D0E3-45C4-BC03-AE87F578F00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78E7747-A494-4F1F-AA4F-9E9FBDA51069}"/>
              </a:ext>
            </a:extLst>
          </p:cNvPr>
          <p:cNvPicPr>
            <a:picLocks noChangeAspect="1"/>
          </p:cNvPicPr>
          <p:nvPr/>
        </p:nvPicPr>
        <p:blipFill rotWithShape="1">
          <a:blip r:embed="rId2"/>
          <a:srcRect l="27501" t="16111" r="8853" b="5324"/>
          <a:stretch/>
        </p:blipFill>
        <p:spPr>
          <a:xfrm>
            <a:off x="965200" y="-29084"/>
            <a:ext cx="9918700" cy="6887084"/>
          </a:xfrm>
          <a:prstGeom prst="rect">
            <a:avLst/>
          </a:prstGeom>
        </p:spPr>
      </p:pic>
    </p:spTree>
    <p:extLst>
      <p:ext uri="{BB962C8B-B14F-4D97-AF65-F5344CB8AC3E}">
        <p14:creationId xmlns:p14="http://schemas.microsoft.com/office/powerpoint/2010/main" val="341429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B18D-C878-485D-8AAF-FA2457971DF1}"/>
              </a:ext>
            </a:extLst>
          </p:cNvPr>
          <p:cNvSpPr>
            <a:spLocks noGrp="1"/>
          </p:cNvSpPr>
          <p:nvPr>
            <p:ph type="title"/>
          </p:nvPr>
        </p:nvSpPr>
        <p:spPr>
          <a:xfrm>
            <a:off x="6599582" y="365125"/>
            <a:ext cx="4754217" cy="4584562"/>
          </a:xfrm>
        </p:spPr>
        <p:txBody>
          <a:bodyPr/>
          <a:lstStyle/>
          <a:p>
            <a:r>
              <a:rPr lang="en-US" dirty="0"/>
              <a:t>Candles</a:t>
            </a:r>
            <a:br>
              <a:rPr lang="en-US" dirty="0"/>
            </a:br>
            <a:r>
              <a:rPr lang="en-US" sz="3200" dirty="0" err="1"/>
              <a:t>Candles</a:t>
            </a:r>
            <a:r>
              <a:rPr lang="en-US" sz="3200" dirty="0"/>
              <a:t> are "lit” at the start of an assembly to help us focus as we collectively come together as a school. </a:t>
            </a:r>
            <a:endParaRPr lang="en-GB" dirty="0"/>
          </a:p>
        </p:txBody>
      </p:sp>
      <p:pic>
        <p:nvPicPr>
          <p:cNvPr id="3" name="Picture 2">
            <a:extLst>
              <a:ext uri="{FF2B5EF4-FFF2-40B4-BE49-F238E27FC236}">
                <a16:creationId xmlns:a16="http://schemas.microsoft.com/office/drawing/2014/main" id="{C2902DDD-FEE3-4244-88C1-6DF2648393CB}"/>
              </a:ext>
            </a:extLst>
          </p:cNvPr>
          <p:cNvPicPr>
            <a:picLocks noChangeAspect="1"/>
          </p:cNvPicPr>
          <p:nvPr/>
        </p:nvPicPr>
        <p:blipFill>
          <a:blip r:embed="rId2"/>
          <a:stretch>
            <a:fillRect/>
          </a:stretch>
        </p:blipFill>
        <p:spPr>
          <a:xfrm>
            <a:off x="717362" y="659394"/>
            <a:ext cx="5608806" cy="5380186"/>
          </a:xfrm>
          <a:prstGeom prst="rect">
            <a:avLst/>
          </a:prstGeom>
        </p:spPr>
      </p:pic>
    </p:spTree>
    <p:extLst>
      <p:ext uri="{BB962C8B-B14F-4D97-AF65-F5344CB8AC3E}">
        <p14:creationId xmlns:p14="http://schemas.microsoft.com/office/powerpoint/2010/main" val="295088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63B7-0B58-4197-B0B3-2048C73467D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74F305F-D4F9-4C4B-80D5-00D57A3A6E66}"/>
              </a:ext>
            </a:extLst>
          </p:cNvPr>
          <p:cNvSpPr>
            <a:spLocks noGrp="1"/>
          </p:cNvSpPr>
          <p:nvPr>
            <p:ph idx="1"/>
          </p:nvPr>
        </p:nvSpPr>
        <p:spPr/>
        <p:txBody>
          <a:bodyPr/>
          <a:lstStyle/>
          <a:p>
            <a:endParaRPr lang="en-GB"/>
          </a:p>
        </p:txBody>
      </p:sp>
      <p:pic>
        <p:nvPicPr>
          <p:cNvPr id="4" name="Picture 2" descr="http://www.brocktonprimary.co.uk/media/1822/british-values-poster-1.png">
            <a:extLst>
              <a:ext uri="{FF2B5EF4-FFF2-40B4-BE49-F238E27FC236}">
                <a16:creationId xmlns:a16="http://schemas.microsoft.com/office/drawing/2014/main" id="{2DCE7EAA-0744-40BD-B4E1-7B1CB3744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2388"/>
            <a:ext cx="12007850" cy="680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05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woodfordvalley.wilts.sch.uk/wp-content/uploads/BRITISH-VALUES.jpg">
            <a:extLst>
              <a:ext uri="{FF2B5EF4-FFF2-40B4-BE49-F238E27FC236}">
                <a16:creationId xmlns:a16="http://schemas.microsoft.com/office/drawing/2014/main" id="{D93671DC-B1B5-442F-B30B-EF9001E2D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0"/>
            <a:ext cx="4745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8054170-D67C-4C89-8D43-E4BFDA2CCFFA}"/>
              </a:ext>
            </a:extLst>
          </p:cNvPr>
          <p:cNvSpPr/>
          <p:nvPr/>
        </p:nvSpPr>
        <p:spPr>
          <a:xfrm>
            <a:off x="5497512" y="432138"/>
            <a:ext cx="6096000" cy="6370975"/>
          </a:xfrm>
          <a:prstGeom prst="rect">
            <a:avLst/>
          </a:prstGeom>
        </p:spPr>
        <p:txBody>
          <a:bodyPr>
            <a:spAutoFit/>
          </a:bodyPr>
          <a:lstStyle/>
          <a:p>
            <a:r>
              <a:rPr lang="en-US" sz="2400" b="1" i="0" dirty="0">
                <a:solidFill>
                  <a:srgbClr val="000000"/>
                </a:solidFill>
                <a:effectLst/>
                <a:latin typeface="Helvetica Neue"/>
              </a:rPr>
              <a:t>What do ‘British values’ mean?</a:t>
            </a:r>
          </a:p>
          <a:p>
            <a:r>
              <a:rPr lang="en-US" sz="2400" b="0" i="0" dirty="0">
                <a:solidFill>
                  <a:srgbClr val="000000"/>
                </a:solidFill>
                <a:effectLst/>
                <a:latin typeface="Helvetica Neue"/>
              </a:rPr>
              <a:t>According DfE, ‘fundamental British values’ comprise:</a:t>
            </a:r>
          </a:p>
          <a:p>
            <a:pPr>
              <a:buFont typeface="Arial" panose="020B0604020202020204" pitchFamily="34" charset="0"/>
              <a:buChar char="•"/>
            </a:pPr>
            <a:r>
              <a:rPr lang="en-US" sz="2400" b="0" i="0" dirty="0">
                <a:solidFill>
                  <a:srgbClr val="000000"/>
                </a:solidFill>
                <a:effectLst/>
                <a:latin typeface="Helvetica Neue"/>
              </a:rPr>
              <a:t>democracy</a:t>
            </a:r>
          </a:p>
          <a:p>
            <a:pPr>
              <a:buFont typeface="Arial" panose="020B0604020202020204" pitchFamily="34" charset="0"/>
              <a:buChar char="•"/>
            </a:pPr>
            <a:r>
              <a:rPr lang="en-US" sz="2400" b="0" i="0" dirty="0">
                <a:solidFill>
                  <a:srgbClr val="000000"/>
                </a:solidFill>
                <a:effectLst/>
                <a:latin typeface="Helvetica Neue"/>
              </a:rPr>
              <a:t>the rule of law</a:t>
            </a:r>
          </a:p>
          <a:p>
            <a:pPr>
              <a:buFont typeface="Arial" panose="020B0604020202020204" pitchFamily="34" charset="0"/>
              <a:buChar char="•"/>
            </a:pPr>
            <a:r>
              <a:rPr lang="en-US" sz="2400" b="0" i="0" dirty="0">
                <a:solidFill>
                  <a:srgbClr val="000000"/>
                </a:solidFill>
                <a:effectLst/>
                <a:latin typeface="Helvetica Neue"/>
              </a:rPr>
              <a:t>individual liberty</a:t>
            </a:r>
          </a:p>
          <a:p>
            <a:pPr>
              <a:buFont typeface="Arial" panose="020B0604020202020204" pitchFamily="34" charset="0"/>
              <a:buChar char="•"/>
            </a:pPr>
            <a:r>
              <a:rPr lang="en-US" sz="2400" b="0" i="0" dirty="0">
                <a:solidFill>
                  <a:srgbClr val="000000"/>
                </a:solidFill>
                <a:effectLst/>
                <a:latin typeface="Helvetica Neue"/>
              </a:rPr>
              <a:t>mutual respect for and </a:t>
            </a:r>
          </a:p>
          <a:p>
            <a:pPr>
              <a:buFont typeface="Arial" panose="020B0604020202020204" pitchFamily="34" charset="0"/>
              <a:buChar char="•"/>
            </a:pPr>
            <a:r>
              <a:rPr lang="en-US" sz="2400" b="0" i="0" dirty="0">
                <a:solidFill>
                  <a:srgbClr val="000000"/>
                </a:solidFill>
                <a:effectLst/>
                <a:latin typeface="Helvetica Neue"/>
              </a:rPr>
              <a:t>tolerance of those with different faiths and beliefs, and for those without faith.</a:t>
            </a:r>
          </a:p>
          <a:p>
            <a:endParaRPr lang="en-US" sz="2400" dirty="0">
              <a:solidFill>
                <a:srgbClr val="000000"/>
              </a:solidFill>
              <a:latin typeface="Helvetica Neue"/>
            </a:endParaRPr>
          </a:p>
          <a:p>
            <a:r>
              <a:rPr lang="en-US" sz="2400" dirty="0" err="1"/>
              <a:t>Ofsted</a:t>
            </a:r>
            <a:r>
              <a:rPr lang="en-US" sz="2400" dirty="0"/>
              <a:t> now pays a lot of attention to SMSC when deciding whether your school is ‘outstanding’, ‘inadequate’ or somewhere in between, and this alongside fundamental British values and Citizenship are highlighted further in the new Education Inspection Framework 2021.</a:t>
            </a:r>
            <a:endParaRPr lang="en-US" sz="2400" b="0" i="0" dirty="0">
              <a:solidFill>
                <a:srgbClr val="000000"/>
              </a:solidFill>
              <a:effectLst/>
              <a:latin typeface="Helvetica Neue"/>
            </a:endParaRPr>
          </a:p>
        </p:txBody>
      </p:sp>
    </p:spTree>
    <p:extLst>
      <p:ext uri="{BB962C8B-B14F-4D97-AF65-F5344CB8AC3E}">
        <p14:creationId xmlns:p14="http://schemas.microsoft.com/office/powerpoint/2010/main" val="206089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E736-6BB0-4326-83C1-56E27B66D13E}"/>
              </a:ext>
            </a:extLst>
          </p:cNvPr>
          <p:cNvSpPr>
            <a:spLocks noGrp="1"/>
          </p:cNvSpPr>
          <p:nvPr>
            <p:ph type="title"/>
          </p:nvPr>
        </p:nvSpPr>
        <p:spPr/>
        <p:txBody>
          <a:bodyPr/>
          <a:lstStyle/>
          <a:p>
            <a:r>
              <a:rPr lang="en-US" dirty="0"/>
              <a:t>Cultural capital </a:t>
            </a:r>
            <a:endParaRPr lang="en-GB" dirty="0"/>
          </a:p>
        </p:txBody>
      </p:sp>
      <p:sp>
        <p:nvSpPr>
          <p:cNvPr id="3" name="Content Placeholder 2">
            <a:extLst>
              <a:ext uri="{FF2B5EF4-FFF2-40B4-BE49-F238E27FC236}">
                <a16:creationId xmlns:a16="http://schemas.microsoft.com/office/drawing/2014/main" id="{9FB80E99-5EA3-41E0-8FEE-E31BD17E3436}"/>
              </a:ext>
            </a:extLst>
          </p:cNvPr>
          <p:cNvSpPr>
            <a:spLocks noGrp="1"/>
          </p:cNvSpPr>
          <p:nvPr>
            <p:ph idx="1"/>
          </p:nvPr>
        </p:nvSpPr>
        <p:spPr/>
        <p:txBody>
          <a:bodyPr/>
          <a:lstStyle/>
          <a:p>
            <a:pPr marL="0" indent="0">
              <a:buNone/>
            </a:pPr>
            <a:r>
              <a:rPr lang="en-US" dirty="0"/>
              <a:t>32. As part of making the judgement about quality of education, inspectors will consider the extent to which schools are equipping pupils with the</a:t>
            </a:r>
            <a:r>
              <a:rPr lang="en-US" dirty="0">
                <a:highlight>
                  <a:srgbClr val="FFFF00"/>
                </a:highlight>
              </a:rPr>
              <a:t> knowledge and cultural capital they need to succeed in life</a:t>
            </a:r>
            <a:r>
              <a:rPr lang="en-US" dirty="0"/>
              <a:t>. </a:t>
            </a:r>
            <a:r>
              <a:rPr lang="en-US" dirty="0" err="1"/>
              <a:t>Ofsted’s</a:t>
            </a:r>
            <a:r>
              <a:rPr lang="en-US" dirty="0"/>
              <a:t> understanding of this knowledge and cultural capital matches the understanding set out in the aims of the national curriculum. It is the essential knowledge that pupils need to be educated citizens, </a:t>
            </a:r>
            <a:r>
              <a:rPr lang="en-US" dirty="0">
                <a:highlight>
                  <a:srgbClr val="FFFF00"/>
                </a:highlight>
              </a:rPr>
              <a:t>introducing them to the best that has been thought and said, and helping to engender an appreciation of human creativity and achievement</a:t>
            </a:r>
            <a:r>
              <a:rPr lang="en-US" dirty="0"/>
              <a:t>.</a:t>
            </a:r>
            <a:endParaRPr lang="en-GB" dirty="0"/>
          </a:p>
        </p:txBody>
      </p:sp>
    </p:spTree>
    <p:extLst>
      <p:ext uri="{BB962C8B-B14F-4D97-AF65-F5344CB8AC3E}">
        <p14:creationId xmlns:p14="http://schemas.microsoft.com/office/powerpoint/2010/main" val="3650859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2373-3762-4EB5-BF7D-6C31F5391AA9}"/>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8EBA12D0-97DE-4C9E-8349-4BE441366621}"/>
              </a:ext>
            </a:extLst>
          </p:cNvPr>
          <p:cNvPicPr>
            <a:picLocks noChangeAspect="1"/>
          </p:cNvPicPr>
          <p:nvPr/>
        </p:nvPicPr>
        <p:blipFill>
          <a:blip r:embed="rId2"/>
          <a:stretch>
            <a:fillRect/>
          </a:stretch>
        </p:blipFill>
        <p:spPr>
          <a:xfrm>
            <a:off x="298174" y="80588"/>
            <a:ext cx="4631635" cy="6696823"/>
          </a:xfrm>
          <a:prstGeom prst="rect">
            <a:avLst/>
          </a:prstGeom>
        </p:spPr>
      </p:pic>
      <p:pic>
        <p:nvPicPr>
          <p:cNvPr id="4" name="Picture 3">
            <a:extLst>
              <a:ext uri="{FF2B5EF4-FFF2-40B4-BE49-F238E27FC236}">
                <a16:creationId xmlns:a16="http://schemas.microsoft.com/office/drawing/2014/main" id="{91F66682-B0F4-4254-9D93-E4C588E57971}"/>
              </a:ext>
            </a:extLst>
          </p:cNvPr>
          <p:cNvPicPr>
            <a:picLocks noChangeAspect="1"/>
          </p:cNvPicPr>
          <p:nvPr/>
        </p:nvPicPr>
        <p:blipFill>
          <a:blip r:embed="rId3"/>
          <a:stretch>
            <a:fillRect/>
          </a:stretch>
        </p:blipFill>
        <p:spPr>
          <a:xfrm>
            <a:off x="6096000" y="252231"/>
            <a:ext cx="4340087" cy="6524695"/>
          </a:xfrm>
          <a:prstGeom prst="rect">
            <a:avLst/>
          </a:prstGeom>
        </p:spPr>
      </p:pic>
    </p:spTree>
    <p:extLst>
      <p:ext uri="{BB962C8B-B14F-4D97-AF65-F5344CB8AC3E}">
        <p14:creationId xmlns:p14="http://schemas.microsoft.com/office/powerpoint/2010/main" val="232936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3AE26-1C01-450C-B6F1-21DF4D8D4103}"/>
              </a:ext>
            </a:extLst>
          </p:cNvPr>
          <p:cNvPicPr>
            <a:picLocks noChangeAspect="1"/>
          </p:cNvPicPr>
          <p:nvPr/>
        </p:nvPicPr>
        <p:blipFill>
          <a:blip r:embed="rId2"/>
          <a:stretch>
            <a:fillRect/>
          </a:stretch>
        </p:blipFill>
        <p:spPr>
          <a:xfrm>
            <a:off x="426405" y="282070"/>
            <a:ext cx="4642552" cy="6244488"/>
          </a:xfrm>
          <a:prstGeom prst="rect">
            <a:avLst/>
          </a:prstGeom>
        </p:spPr>
      </p:pic>
    </p:spTree>
    <p:extLst>
      <p:ext uri="{BB962C8B-B14F-4D97-AF65-F5344CB8AC3E}">
        <p14:creationId xmlns:p14="http://schemas.microsoft.com/office/powerpoint/2010/main" val="311285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0019-9B84-4265-ABCA-ADC9037CAB34}"/>
              </a:ext>
            </a:extLst>
          </p:cNvPr>
          <p:cNvSpPr>
            <a:spLocks noGrp="1"/>
          </p:cNvSpPr>
          <p:nvPr>
            <p:ph type="title"/>
          </p:nvPr>
        </p:nvSpPr>
        <p:spPr>
          <a:xfrm>
            <a:off x="1036983" y="5417746"/>
            <a:ext cx="10515600" cy="1325563"/>
          </a:xfrm>
        </p:spPr>
        <p:txBody>
          <a:bodyPr>
            <a:normAutofit fontScale="90000"/>
          </a:bodyPr>
          <a:lstStyle/>
          <a:p>
            <a:r>
              <a:rPr lang="en-GB" dirty="0">
                <a:hlinkClick r:id="rId2"/>
              </a:rPr>
              <a:t>https://www.bbc.co.uk/teach/ten-pieces/ten-pieces-trailblazers/zfpy7nb</a:t>
            </a:r>
            <a:br>
              <a:rPr lang="en-GB" dirty="0"/>
            </a:br>
            <a:endParaRPr lang="en-GB" dirty="0"/>
          </a:p>
        </p:txBody>
      </p:sp>
      <p:pic>
        <p:nvPicPr>
          <p:cNvPr id="3" name="Picture 2">
            <a:extLst>
              <a:ext uri="{FF2B5EF4-FFF2-40B4-BE49-F238E27FC236}">
                <a16:creationId xmlns:a16="http://schemas.microsoft.com/office/drawing/2014/main" id="{B959C664-94C7-441D-97A3-41FFC2966DB3}"/>
              </a:ext>
            </a:extLst>
          </p:cNvPr>
          <p:cNvPicPr>
            <a:picLocks noChangeAspect="1"/>
          </p:cNvPicPr>
          <p:nvPr/>
        </p:nvPicPr>
        <p:blipFill>
          <a:blip r:embed="rId3"/>
          <a:stretch>
            <a:fillRect/>
          </a:stretch>
        </p:blipFill>
        <p:spPr>
          <a:xfrm>
            <a:off x="912292" y="1102428"/>
            <a:ext cx="5723401" cy="3866724"/>
          </a:xfrm>
          <a:prstGeom prst="rect">
            <a:avLst/>
          </a:prstGeom>
        </p:spPr>
      </p:pic>
      <p:pic>
        <p:nvPicPr>
          <p:cNvPr id="5" name="Picture 4">
            <a:extLst>
              <a:ext uri="{FF2B5EF4-FFF2-40B4-BE49-F238E27FC236}">
                <a16:creationId xmlns:a16="http://schemas.microsoft.com/office/drawing/2014/main" id="{11198A24-C59D-4164-84CA-CA68B1F43473}"/>
              </a:ext>
            </a:extLst>
          </p:cNvPr>
          <p:cNvPicPr>
            <a:picLocks noChangeAspect="1"/>
          </p:cNvPicPr>
          <p:nvPr/>
        </p:nvPicPr>
        <p:blipFill rotWithShape="1">
          <a:blip r:embed="rId4"/>
          <a:srcRect l="18820" r="18139"/>
          <a:stretch/>
        </p:blipFill>
        <p:spPr>
          <a:xfrm>
            <a:off x="7014498" y="916658"/>
            <a:ext cx="4444567" cy="3965713"/>
          </a:xfrm>
          <a:prstGeom prst="rect">
            <a:avLst/>
          </a:prstGeom>
        </p:spPr>
      </p:pic>
      <p:sp>
        <p:nvSpPr>
          <p:cNvPr id="4" name="TextBox 3">
            <a:extLst>
              <a:ext uri="{FF2B5EF4-FFF2-40B4-BE49-F238E27FC236}">
                <a16:creationId xmlns:a16="http://schemas.microsoft.com/office/drawing/2014/main" id="{087E7138-BDE3-4900-AE52-8B3513AD5A50}"/>
              </a:ext>
            </a:extLst>
          </p:cNvPr>
          <p:cNvSpPr txBox="1"/>
          <p:nvPr/>
        </p:nvSpPr>
        <p:spPr>
          <a:xfrm>
            <a:off x="135082" y="114691"/>
            <a:ext cx="11658600" cy="830997"/>
          </a:xfrm>
          <a:prstGeom prst="rect">
            <a:avLst/>
          </a:prstGeom>
          <a:noFill/>
        </p:spPr>
        <p:txBody>
          <a:bodyPr wrap="square" rtlCol="0">
            <a:spAutoFit/>
          </a:bodyPr>
          <a:lstStyle/>
          <a:p>
            <a:pPr algn="ctr"/>
            <a:r>
              <a:rPr lang="en-US" sz="4800" dirty="0"/>
              <a:t>Welcoming music: 2021-2022</a:t>
            </a:r>
            <a:endParaRPr lang="en-GB" sz="4800" dirty="0"/>
          </a:p>
        </p:txBody>
      </p:sp>
    </p:spTree>
    <p:extLst>
      <p:ext uri="{BB962C8B-B14F-4D97-AF65-F5344CB8AC3E}">
        <p14:creationId xmlns:p14="http://schemas.microsoft.com/office/powerpoint/2010/main" val="298590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23E05-F480-44FF-91B6-B4BE5F20AEC7}"/>
              </a:ext>
            </a:extLst>
          </p:cNvPr>
          <p:cNvPicPr>
            <a:picLocks noChangeAspect="1"/>
          </p:cNvPicPr>
          <p:nvPr/>
        </p:nvPicPr>
        <p:blipFill>
          <a:blip r:embed="rId2"/>
          <a:stretch>
            <a:fillRect/>
          </a:stretch>
        </p:blipFill>
        <p:spPr>
          <a:xfrm>
            <a:off x="679987" y="338525"/>
            <a:ext cx="10074152" cy="6153764"/>
          </a:xfrm>
          <a:prstGeom prst="rect">
            <a:avLst/>
          </a:prstGeom>
        </p:spPr>
      </p:pic>
    </p:spTree>
    <p:extLst>
      <p:ext uri="{BB962C8B-B14F-4D97-AF65-F5344CB8AC3E}">
        <p14:creationId xmlns:p14="http://schemas.microsoft.com/office/powerpoint/2010/main" val="311356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3002</TotalTime>
  <Words>1392</Words>
  <Application>Microsoft Office PowerPoint</Application>
  <PresentationFormat>Widescreen</PresentationFormat>
  <Paragraphs>100</Paragraphs>
  <Slides>52</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Calibri</vt:lpstr>
      <vt:lpstr>Calibri Light</vt:lpstr>
      <vt:lpstr>Candara</vt:lpstr>
      <vt:lpstr>Helvetica Neue</vt:lpstr>
      <vt:lpstr>Linkpen 2b Join</vt:lpstr>
      <vt:lpstr>SassoonPrimaryInfant</vt:lpstr>
      <vt:lpstr>Symbol</vt:lpstr>
      <vt:lpstr>Times New Roman</vt:lpstr>
      <vt:lpstr>Office Theme</vt:lpstr>
      <vt:lpstr>PowerPoint Presentation</vt:lpstr>
      <vt:lpstr>PowerPoint Presentation</vt:lpstr>
      <vt:lpstr>PowerPoint Presentation</vt:lpstr>
      <vt:lpstr>Music to listen to as we WELCOME one another into our collective time together. Welcoming:</vt:lpstr>
      <vt:lpstr>Candles Candles are "lit” at the start of an assembly to help us focus as we collectively come together as a school. </vt:lpstr>
      <vt:lpstr>PowerPoint Presentation</vt:lpstr>
      <vt:lpstr>PowerPoint Presentation</vt:lpstr>
      <vt:lpstr>https://www.bbc.co.uk/teach/ten-pieces/ten-pieces-trailblazers/zfpy7nb </vt:lpstr>
      <vt:lpstr>PowerPoint Presentation</vt:lpstr>
      <vt:lpstr>PowerPoint Presentation</vt:lpstr>
      <vt:lpstr>https://www.bbc.co.uk/teach/ten-pieces/classical-music-hans-zimmer-earth/zh4k382 </vt:lpstr>
      <vt:lpstr>https://www.bbc.co.uk/teach/ten-pieces/classical-music-heitor-villa-lobos/z4nsmfr </vt:lpstr>
      <vt:lpstr>Autumn Term Two </vt:lpstr>
      <vt:lpstr>https://www.bbc.co.uk/teach/ten-pieces/classical-music-antonio-vivaldi-winter-from-the-four-seasons/zf98bdm </vt:lpstr>
      <vt:lpstr>https://www.bbc.co.uk/teach/ten-pieces/classical-music-johannes-brahms-hungarian-dance/zfj4y9q </vt:lpstr>
      <vt:lpstr>Spring Term One</vt:lpstr>
      <vt:lpstr>https://www.bbc.co.uk/teach/ten-pieces/classical-music-ravi-shankar-symphony-finale/znk8bdm </vt:lpstr>
      <vt:lpstr>https://www.bbc.co.uk/teach/ten-pieces/classical-music-grazyna-bacewicz-overture/zf2k382 </vt:lpstr>
      <vt:lpstr>Spring Term Two</vt:lpstr>
      <vt:lpstr>https://www.bbc.co.uk/teach/ten-pieces/classical-music-george-gershwin-rhapsody-in-blue/zkcy6v4 </vt:lpstr>
      <vt:lpstr>https://www.bbc.co.uk/teach/ten-pieces/classical-music-florence-price-symphony-no1/z48rscw </vt:lpstr>
      <vt:lpstr>Summer Term One</vt:lpstr>
      <vt:lpstr>https://www.bbc.co.uk/teach/ten-pieces/classical-music-steve-reich-music-for-18-musicians/zk44y9q </vt:lpstr>
      <vt:lpstr>Summer Term Two</vt:lpstr>
      <vt:lpstr>https://www.bbc.co.uk/teach/ten-pieces/classical-music-delia-derbyshire-doctor-who-theme/zfh792p </vt:lpstr>
      <vt:lpstr>PowerPoint Presentation</vt:lpstr>
      <vt:lpstr>Learning:</vt:lpstr>
      <vt:lpstr>PowerPoint Presentation</vt:lpstr>
      <vt:lpstr>Reflecting:</vt:lpstr>
      <vt:lpstr>PowerPoint Presentation</vt:lpstr>
      <vt:lpstr>PowerPoint Presentation</vt:lpstr>
      <vt:lpstr>PowerPoint Presentation</vt:lpstr>
      <vt:lpstr>PowerPoint Presentation</vt:lpstr>
      <vt:lpstr>PowerPoint Presentation</vt:lpstr>
      <vt:lpstr>Responding</vt:lpstr>
      <vt:lpstr>We want to be brilliant  the best that we can be  We want to be brilliant  because that’s what Banks Road means We want to be brilliant and reach up for the stars  We want to be brilliant  even when it’s hard. </vt:lpstr>
      <vt:lpstr>PowerPoint Presentation</vt:lpstr>
      <vt:lpstr>We want to be brilliant  the best that we can be  We want to be brilliant  because that’s what Banks Road means We want to be brilliant and reach up for the stars  We want to be brilliant  even when it’s hard. </vt:lpstr>
      <vt:lpstr>PowerPoint Presentation</vt:lpstr>
      <vt:lpstr>We want to be brilliant  the best that we can be  We want to be brilliant  because that’s what Banks Road means We want to be brilliant and reach up for the stars  We want to be brilliant  even when it’s hard. </vt:lpstr>
      <vt:lpstr>PowerPoint Presentation</vt:lpstr>
      <vt:lpstr>We want to be brilliant  the best that we can be  We want to be brilliant  because that’s what Banks Road means We want to be brilliant and reach up for the stars  We want to be brilliant  even when it’s hard.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capital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Moore</dc:creator>
  <cp:lastModifiedBy>Gillian Moore</cp:lastModifiedBy>
  <cp:revision>30</cp:revision>
  <dcterms:created xsi:type="dcterms:W3CDTF">2021-09-08T08:17:13Z</dcterms:created>
  <dcterms:modified xsi:type="dcterms:W3CDTF">2022-03-04T21:25:45Z</dcterms:modified>
</cp:coreProperties>
</file>