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57" r:id="rId4"/>
    <p:sldId id="258" r:id="rId5"/>
    <p:sldId id="259" r:id="rId6"/>
    <p:sldId id="260" r:id="rId7"/>
    <p:sldId id="262" r:id="rId8"/>
    <p:sldId id="261" r:id="rId9"/>
    <p:sldId id="263" r:id="rId10"/>
    <p:sldId id="264" r:id="rId11"/>
    <p:sldId id="265" r:id="rId1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616FE-C3DD-45DF-B419-BCD8540BC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CD9467B-1E56-4FFD-B263-8554231AF3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A90477-AA6F-44CA-BCD7-04D6A971F183}"/>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5" name="Footer Placeholder 4">
            <a:extLst>
              <a:ext uri="{FF2B5EF4-FFF2-40B4-BE49-F238E27FC236}">
                <a16:creationId xmlns:a16="http://schemas.microsoft.com/office/drawing/2014/main" id="{1D997330-DC41-4B44-BB13-BF035BE9EE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95A3E8A-C1D4-4D8E-B2B5-09D35E0290BA}"/>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1510315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96957-D742-4AF4-8612-999C8FF3D1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3EC7EBF-B2FB-487E-9FA9-09C0475774C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7AC16C-43EE-43EA-9088-073166D11143}"/>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5" name="Footer Placeholder 4">
            <a:extLst>
              <a:ext uri="{FF2B5EF4-FFF2-40B4-BE49-F238E27FC236}">
                <a16:creationId xmlns:a16="http://schemas.microsoft.com/office/drawing/2014/main" id="{BF1E156A-C819-4EDE-84F5-76A78A4ACC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0D03BD-9700-4D44-925F-4DE9E1A12694}"/>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1059868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00F03C-CD57-419F-8FEC-C1BFEEEF7C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53B6AB-CC97-439D-808A-90E80C68E6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3D89F2-D911-4777-9FF9-9C7DEF0F2CD1}"/>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5" name="Footer Placeholder 4">
            <a:extLst>
              <a:ext uri="{FF2B5EF4-FFF2-40B4-BE49-F238E27FC236}">
                <a16:creationId xmlns:a16="http://schemas.microsoft.com/office/drawing/2014/main" id="{C314673B-BF59-4D64-940B-96B9AFC2DA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32E62D-49D8-43B0-B919-1D267629D4FD}"/>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2745196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527D-282D-467E-98DC-8712BC177A2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DB5A16-53C5-4DC4-8D8A-6C1E9727B2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6A39D93-0C25-44EC-937C-49C7A8FEC45B}"/>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5" name="Footer Placeholder 4">
            <a:extLst>
              <a:ext uri="{FF2B5EF4-FFF2-40B4-BE49-F238E27FC236}">
                <a16:creationId xmlns:a16="http://schemas.microsoft.com/office/drawing/2014/main" id="{573D0591-544A-4355-8F2F-09B300C10E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17F7C5-B9A0-4056-B452-3C3A0C8E4D34}"/>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851497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45FC8-AE8C-4817-8F0C-F4A0458815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1294F5-8658-43DA-AD90-D599DE2B36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1DA9C0-2DAA-42DD-8588-7CB4F779EC31}"/>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5" name="Footer Placeholder 4">
            <a:extLst>
              <a:ext uri="{FF2B5EF4-FFF2-40B4-BE49-F238E27FC236}">
                <a16:creationId xmlns:a16="http://schemas.microsoft.com/office/drawing/2014/main" id="{0D0E32E4-B111-4AD5-9D16-CD02B3B86A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E86FAF-4029-4748-89E7-6425083DDA6A}"/>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16826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AF705-6F1F-4C41-924F-9A03B77A06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9C95F9-CE93-4A27-ADAF-43CD16C2EE6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24D93D7-0AA9-4F0C-A2CC-15AEB1FABEC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67493DD-8120-48F3-ADB1-1D5B7FEA89A8}"/>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6" name="Footer Placeholder 5">
            <a:extLst>
              <a:ext uri="{FF2B5EF4-FFF2-40B4-BE49-F238E27FC236}">
                <a16:creationId xmlns:a16="http://schemas.microsoft.com/office/drawing/2014/main" id="{6FC000CD-90E9-4069-9278-2BA27C50B4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9C727E-C662-4BE6-89DC-867FC30CECC9}"/>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1797332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44014-086B-4528-8A5C-C9F45799D67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7981628-1B2F-4232-A5FD-2B1019B871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4877320-B2BC-4E70-97FC-034A58BF01C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492AF6-A135-44C6-B070-02079250E6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829E996-058E-40BA-9A04-30E83F8E6DC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973B81C-81CC-42E1-9E0E-10A3DB4A4FA1}"/>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8" name="Footer Placeholder 7">
            <a:extLst>
              <a:ext uri="{FF2B5EF4-FFF2-40B4-BE49-F238E27FC236}">
                <a16:creationId xmlns:a16="http://schemas.microsoft.com/office/drawing/2014/main" id="{5EC2B4D0-D365-4ED3-A041-515AF56B50B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CD40C98-486F-430A-A26F-A4A4C3F7B1D9}"/>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2559701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C24F9-ABDE-4111-BA7D-27BFB15C543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D6136A4-25ED-417A-8FD0-5AF2315AE597}"/>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4" name="Footer Placeholder 3">
            <a:extLst>
              <a:ext uri="{FF2B5EF4-FFF2-40B4-BE49-F238E27FC236}">
                <a16:creationId xmlns:a16="http://schemas.microsoft.com/office/drawing/2014/main" id="{1BCD38B6-1E58-4F18-BE10-F761286F3F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782E750-A8CD-4549-A4AF-206E6A219E08}"/>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3286486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055ABE-38F0-4E28-B048-970E0C148428}"/>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3" name="Footer Placeholder 2">
            <a:extLst>
              <a:ext uri="{FF2B5EF4-FFF2-40B4-BE49-F238E27FC236}">
                <a16:creationId xmlns:a16="http://schemas.microsoft.com/office/drawing/2014/main" id="{C1161718-CFCE-4891-A1DD-73489DBBBD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2CEDFE-9025-4F66-8B6E-A7250D3A816D}"/>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1585598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66C2B-1F35-431A-9485-936ADAAA34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3B0BEBC-F745-4F83-A0CF-11128AE956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E00FCC9-6BB7-4A55-A34D-56262F7BFB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4CBD506-4D75-45FD-A159-B4260AFAEAA3}"/>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6" name="Footer Placeholder 5">
            <a:extLst>
              <a:ext uri="{FF2B5EF4-FFF2-40B4-BE49-F238E27FC236}">
                <a16:creationId xmlns:a16="http://schemas.microsoft.com/office/drawing/2014/main" id="{CF177B8A-9114-4F4D-86F9-2975772E92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6410F6-B965-49A8-81CC-E905ED75584D}"/>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3349792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0225-20EB-4DC8-9406-C4923C8F1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D93874B-DFC3-4FCA-857A-24F1FD0FE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8028C3-F1F1-4401-9042-95B32F2CB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109425-A8C5-46E5-A578-438BE46F4D94}"/>
              </a:ext>
            </a:extLst>
          </p:cNvPr>
          <p:cNvSpPr>
            <a:spLocks noGrp="1"/>
          </p:cNvSpPr>
          <p:nvPr>
            <p:ph type="dt" sz="half" idx="10"/>
          </p:nvPr>
        </p:nvSpPr>
        <p:spPr/>
        <p:txBody>
          <a:bodyPr/>
          <a:lstStyle/>
          <a:p>
            <a:fld id="{D7C32EA0-049E-4CA3-81E6-56E2492617E5}" type="datetimeFigureOut">
              <a:rPr lang="en-GB" smtClean="0"/>
              <a:t>12/08/2024</a:t>
            </a:fld>
            <a:endParaRPr lang="en-GB"/>
          </a:p>
        </p:txBody>
      </p:sp>
      <p:sp>
        <p:nvSpPr>
          <p:cNvPr id="6" name="Footer Placeholder 5">
            <a:extLst>
              <a:ext uri="{FF2B5EF4-FFF2-40B4-BE49-F238E27FC236}">
                <a16:creationId xmlns:a16="http://schemas.microsoft.com/office/drawing/2014/main" id="{A61048B7-1192-4211-B5CE-A2E3949D10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055636-B025-487E-9CE1-30824BFF5511}"/>
              </a:ext>
            </a:extLst>
          </p:cNvPr>
          <p:cNvSpPr>
            <a:spLocks noGrp="1"/>
          </p:cNvSpPr>
          <p:nvPr>
            <p:ph type="sldNum" sz="quarter" idx="12"/>
          </p:nvPr>
        </p:nvSpPr>
        <p:spPr/>
        <p:txBody>
          <a:bodyPr/>
          <a:lstStyle/>
          <a:p>
            <a:fld id="{82459449-0A17-4636-8FCE-7AD926B13436}" type="slidenum">
              <a:rPr lang="en-GB" smtClean="0"/>
              <a:t>‹#›</a:t>
            </a:fld>
            <a:endParaRPr lang="en-GB"/>
          </a:p>
        </p:txBody>
      </p:sp>
    </p:spTree>
    <p:extLst>
      <p:ext uri="{BB962C8B-B14F-4D97-AF65-F5344CB8AC3E}">
        <p14:creationId xmlns:p14="http://schemas.microsoft.com/office/powerpoint/2010/main" val="832917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121F00-93F8-446B-AFFE-171D9B1A08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A26CA35-E720-4786-B97C-65F75D00B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FB522-CA57-4A69-B0B0-B5AAC8A4D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C32EA0-049E-4CA3-81E6-56E2492617E5}" type="datetimeFigureOut">
              <a:rPr lang="en-GB" smtClean="0"/>
              <a:t>12/08/2024</a:t>
            </a:fld>
            <a:endParaRPr lang="en-GB"/>
          </a:p>
        </p:txBody>
      </p:sp>
      <p:sp>
        <p:nvSpPr>
          <p:cNvPr id="5" name="Footer Placeholder 4">
            <a:extLst>
              <a:ext uri="{FF2B5EF4-FFF2-40B4-BE49-F238E27FC236}">
                <a16:creationId xmlns:a16="http://schemas.microsoft.com/office/drawing/2014/main" id="{5728D167-43E0-40BB-9437-FE852BD78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85B64E3-21DD-4E5A-BF1D-EA0CC410B8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459449-0A17-4636-8FCE-7AD926B13436}" type="slidenum">
              <a:rPr lang="en-GB" smtClean="0"/>
              <a:t>‹#›</a:t>
            </a:fld>
            <a:endParaRPr lang="en-GB"/>
          </a:p>
        </p:txBody>
      </p:sp>
    </p:spTree>
    <p:extLst>
      <p:ext uri="{BB962C8B-B14F-4D97-AF65-F5344CB8AC3E}">
        <p14:creationId xmlns:p14="http://schemas.microsoft.com/office/powerpoint/2010/main" val="1576934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35D0C9-8DA7-4331-BCCD-8CF6A36FD5E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0155" y="144263"/>
            <a:ext cx="1850669" cy="2776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9F2247AB-FFBF-4999-BDE2-0EF5D016C71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18293" y="4330967"/>
            <a:ext cx="3403551" cy="23913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61E89524-EE4E-4532-BA31-819265CF140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68233" y="4509856"/>
            <a:ext cx="3305822" cy="220388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7" name="Picture 16">
            <a:extLst>
              <a:ext uri="{FF2B5EF4-FFF2-40B4-BE49-F238E27FC236}">
                <a16:creationId xmlns:a16="http://schemas.microsoft.com/office/drawing/2014/main" id="{774F5B68-EB66-48C1-A8A7-F6077F66B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602831" y="144262"/>
            <a:ext cx="3419014" cy="22793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Picture 3">
            <a:extLst>
              <a:ext uri="{FF2B5EF4-FFF2-40B4-BE49-F238E27FC236}">
                <a16:creationId xmlns:a16="http://schemas.microsoft.com/office/drawing/2014/main" id="{2DF5C2A1-10DD-4F58-BC11-7911ABDF714E}"/>
              </a:ext>
            </a:extLst>
          </p:cNvPr>
          <p:cNvPicPr>
            <a:picLocks noChangeAspect="1"/>
          </p:cNvPicPr>
          <p:nvPr/>
        </p:nvPicPr>
        <p:blipFill>
          <a:blip r:embed="rId6"/>
          <a:stretch>
            <a:fillRect/>
          </a:stretch>
        </p:blipFill>
        <p:spPr>
          <a:xfrm>
            <a:off x="3684233" y="82253"/>
            <a:ext cx="4785064" cy="6640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67F2BC36-5C1A-4205-8C2A-AF7C4B62CEA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820519" y="2423604"/>
            <a:ext cx="2983638" cy="1989092"/>
          </a:xfrm>
          <a:prstGeom prst="ellipse">
            <a:avLst/>
          </a:prstGeom>
          <a:ln>
            <a:noFill/>
          </a:ln>
          <a:effectLst>
            <a:softEdge rad="112500"/>
          </a:effectLst>
        </p:spPr>
      </p:pic>
      <p:pic>
        <p:nvPicPr>
          <p:cNvPr id="6" name="Picture 5">
            <a:extLst>
              <a:ext uri="{FF2B5EF4-FFF2-40B4-BE49-F238E27FC236}">
                <a16:creationId xmlns:a16="http://schemas.microsoft.com/office/drawing/2014/main" id="{3FEDC855-0D7A-40E0-8069-2EBAF0C2555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98893" y="2565646"/>
            <a:ext cx="3180251" cy="2120167"/>
          </a:xfrm>
          <a:prstGeom prst="ellipse">
            <a:avLst/>
          </a:prstGeom>
          <a:ln>
            <a:noFill/>
          </a:ln>
          <a:effectLst>
            <a:softEdge rad="112500"/>
          </a:effectLst>
        </p:spPr>
      </p:pic>
    </p:spTree>
    <p:extLst>
      <p:ext uri="{BB962C8B-B14F-4D97-AF65-F5344CB8AC3E}">
        <p14:creationId xmlns:p14="http://schemas.microsoft.com/office/powerpoint/2010/main" val="3013587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08A89-2F05-4159-8EE5-D06C9CC20B77}"/>
              </a:ext>
            </a:extLst>
          </p:cNvPr>
          <p:cNvSpPr>
            <a:spLocks noGrp="1"/>
          </p:cNvSpPr>
          <p:nvPr>
            <p:ph type="title"/>
          </p:nvPr>
        </p:nvSpPr>
        <p:spPr/>
        <p:txBody>
          <a:bodyPr>
            <a:normAutofit/>
          </a:bodyPr>
          <a:lstStyle/>
          <a:p>
            <a:r>
              <a:rPr lang="en-GB" sz="4800" dirty="0">
                <a:latin typeface="Jokerman" panose="04090605060D06020702" pitchFamily="82" charset="0"/>
              </a:rPr>
              <a:t>Excellent Expeditions!</a:t>
            </a:r>
          </a:p>
        </p:txBody>
      </p:sp>
      <p:sp>
        <p:nvSpPr>
          <p:cNvPr id="6" name="Content Placeholder 5">
            <a:extLst>
              <a:ext uri="{FF2B5EF4-FFF2-40B4-BE49-F238E27FC236}">
                <a16:creationId xmlns:a16="http://schemas.microsoft.com/office/drawing/2014/main" id="{F8785B6A-B172-47D3-8454-BAF490CB33F9}"/>
              </a:ext>
            </a:extLst>
          </p:cNvPr>
          <p:cNvSpPr>
            <a:spLocks noGrp="1"/>
          </p:cNvSpPr>
          <p:nvPr>
            <p:ph idx="1"/>
          </p:nvPr>
        </p:nvSpPr>
        <p:spPr>
          <a:xfrm>
            <a:off x="589995" y="1864627"/>
            <a:ext cx="3964619" cy="3918227"/>
          </a:xfr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lnSpcReduction="10000"/>
          </a:bodyPr>
          <a:lstStyle/>
          <a:p>
            <a:pPr marL="0" indent="0">
              <a:buNone/>
            </a:pPr>
            <a:r>
              <a:rPr lang="en-GB" dirty="0"/>
              <a:t>Every class gets to go on amazing trips.  We use places in our local community like Attenborough Nature Reserve to help us learn about the environment and learn Geography skills.  We also get to go to places like Conkers and the Year 2’s have a residential there in Summer!</a:t>
            </a:r>
          </a:p>
        </p:txBody>
      </p:sp>
      <p:pic>
        <p:nvPicPr>
          <p:cNvPr id="7" name="Content Placeholder 4">
            <a:extLst>
              <a:ext uri="{FF2B5EF4-FFF2-40B4-BE49-F238E27FC236}">
                <a16:creationId xmlns:a16="http://schemas.microsoft.com/office/drawing/2014/main" id="{09BCFDC9-828D-4C68-B03C-2CF31A45C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5002" y="167364"/>
            <a:ext cx="3748227" cy="2108378"/>
          </a:xfrm>
          <a:prstGeom prst="rect">
            <a:avLst/>
          </a:prstGeom>
          <a:ln>
            <a:noFill/>
          </a:ln>
          <a:effectLst>
            <a:softEdge rad="112500"/>
          </a:effectLst>
        </p:spPr>
      </p:pic>
      <p:pic>
        <p:nvPicPr>
          <p:cNvPr id="1026" name="Picture 2" descr="The Great Outdoors - Conkers">
            <a:extLst>
              <a:ext uri="{FF2B5EF4-FFF2-40B4-BE49-F238E27FC236}">
                <a16:creationId xmlns:a16="http://schemas.microsoft.com/office/drawing/2014/main" id="{3143A5BF-3EBC-4EDB-A77D-3AA6CF4DDCE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962248" y="1634233"/>
            <a:ext cx="4216893" cy="23670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Attenborough Nature Reserve | Nottinghamshire Wildlife Trust">
            <a:extLst>
              <a:ext uri="{FF2B5EF4-FFF2-40B4-BE49-F238E27FC236}">
                <a16:creationId xmlns:a16="http://schemas.microsoft.com/office/drawing/2014/main" id="{8EDE200E-2F13-4097-BE28-E1A7C43EAD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4249" y="4515752"/>
            <a:ext cx="3827246" cy="2152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2" name="Picture 8" descr="od-playdale-play-zone - Conkers">
            <a:extLst>
              <a:ext uri="{FF2B5EF4-FFF2-40B4-BE49-F238E27FC236}">
                <a16:creationId xmlns:a16="http://schemas.microsoft.com/office/drawing/2014/main" id="{AB7B6684-828D-473D-83E4-ED7A4A2EDB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1599" y="2082565"/>
            <a:ext cx="3581123" cy="18707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nor Farm Park &amp; Woodlands - Loughborough - Accessible Holidays - Tourism  For All">
            <a:extLst>
              <a:ext uri="{FF2B5EF4-FFF2-40B4-BE49-F238E27FC236}">
                <a16:creationId xmlns:a16="http://schemas.microsoft.com/office/drawing/2014/main" id="{15033710-2391-4321-87EA-B1F979A0F4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3690" y="3823741"/>
            <a:ext cx="3868310" cy="22593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68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5FB6D8-56D5-403F-AAFC-63128FFD1CCD}"/>
              </a:ext>
            </a:extLst>
          </p:cNvPr>
          <p:cNvSpPr>
            <a:spLocks noGrp="1"/>
          </p:cNvSpPr>
          <p:nvPr>
            <p:ph idx="1"/>
          </p:nvPr>
        </p:nvSpPr>
        <p:spPr>
          <a:xfrm>
            <a:off x="838200" y="2911875"/>
            <a:ext cx="10515600" cy="3265087"/>
          </a:xfrm>
        </p:spPr>
        <p:txBody>
          <a:bodyPr/>
          <a:lstStyle/>
          <a:p>
            <a:pPr marL="0" indent="0" algn="ctr">
              <a:buNone/>
            </a:pPr>
            <a:r>
              <a:rPr lang="en-GB" dirty="0"/>
              <a:t>We look forward to you joining our lovely school!</a:t>
            </a:r>
          </a:p>
          <a:p>
            <a:pPr marL="0" indent="0" algn="ctr">
              <a:buNone/>
            </a:pPr>
            <a:r>
              <a:rPr lang="en-GB" dirty="0"/>
              <a:t>Love all the Banks Road Family x</a:t>
            </a:r>
          </a:p>
          <a:p>
            <a:pPr marL="0" indent="0">
              <a:buNone/>
            </a:pPr>
            <a:endParaRPr lang="en-GB" dirty="0"/>
          </a:p>
        </p:txBody>
      </p:sp>
      <p:pic>
        <p:nvPicPr>
          <p:cNvPr id="5" name="Picture 4">
            <a:extLst>
              <a:ext uri="{FF2B5EF4-FFF2-40B4-BE49-F238E27FC236}">
                <a16:creationId xmlns:a16="http://schemas.microsoft.com/office/drawing/2014/main" id="{0F375B38-108B-42C7-A6B6-617F031B586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0142" y="372864"/>
            <a:ext cx="3708277" cy="2472185"/>
          </a:xfrm>
          <a:prstGeom prst="ellipse">
            <a:avLst/>
          </a:prstGeom>
          <a:ln>
            <a:noFill/>
          </a:ln>
          <a:effectLst>
            <a:softEdge rad="112500"/>
          </a:effectLst>
        </p:spPr>
      </p:pic>
      <p:pic>
        <p:nvPicPr>
          <p:cNvPr id="7" name="Picture 6">
            <a:extLst>
              <a:ext uri="{FF2B5EF4-FFF2-40B4-BE49-F238E27FC236}">
                <a16:creationId xmlns:a16="http://schemas.microsoft.com/office/drawing/2014/main" id="{C8BE3861-BFED-498E-AA81-CD9859823E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70782" y="348449"/>
            <a:ext cx="3668697" cy="24457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a:extLst>
              <a:ext uri="{FF2B5EF4-FFF2-40B4-BE49-F238E27FC236}">
                <a16:creationId xmlns:a16="http://schemas.microsoft.com/office/drawing/2014/main" id="{258234A9-77DC-4F7A-A291-A7296DBDA0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21843" y="230819"/>
            <a:ext cx="3668698" cy="24457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Picture 10">
            <a:extLst>
              <a:ext uri="{FF2B5EF4-FFF2-40B4-BE49-F238E27FC236}">
                <a16:creationId xmlns:a16="http://schemas.microsoft.com/office/drawing/2014/main" id="{12DDA30D-5E08-468A-B419-7F2E3D6697F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84329" y="4003827"/>
            <a:ext cx="3775229" cy="2516819"/>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A92631E7-F0BE-4898-AE52-7A05908BC30F}"/>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t="14688" r="6626" b="23081"/>
          <a:stretch/>
        </p:blipFill>
        <p:spPr>
          <a:xfrm>
            <a:off x="8606441" y="3579920"/>
            <a:ext cx="2984100" cy="29832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a:extLst>
              <a:ext uri="{FF2B5EF4-FFF2-40B4-BE49-F238E27FC236}">
                <a16:creationId xmlns:a16="http://schemas.microsoft.com/office/drawing/2014/main" id="{DEAA20A3-EE6A-4AB3-8271-F6EBDD742F2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08631" y="3931857"/>
            <a:ext cx="4132186" cy="27547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363740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5437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02D8-46DB-4C5C-BB39-1D7001309CEA}"/>
              </a:ext>
            </a:extLst>
          </p:cNvPr>
          <p:cNvSpPr>
            <a:spLocks noGrp="1"/>
          </p:cNvSpPr>
          <p:nvPr>
            <p:ph type="title"/>
          </p:nvPr>
        </p:nvSpPr>
        <p:spPr/>
        <p:txBody>
          <a:bodyPr/>
          <a:lstStyle/>
          <a:p>
            <a:r>
              <a:rPr lang="en-GB" dirty="0">
                <a:effectLst>
                  <a:outerShdw blurRad="38100" dist="38100" dir="2700000" algn="tl">
                    <a:srgbClr val="000000">
                      <a:alpha val="43137"/>
                    </a:srgbClr>
                  </a:outerShdw>
                </a:effectLst>
                <a:latin typeface="Broadway" panose="04040905080B02020502" pitchFamily="82" charset="0"/>
              </a:rPr>
              <a:t>Here we are! </a:t>
            </a:r>
          </a:p>
        </p:txBody>
      </p:sp>
      <p:pic>
        <p:nvPicPr>
          <p:cNvPr id="8" name="Content Placeholder 7">
            <a:extLst>
              <a:ext uri="{FF2B5EF4-FFF2-40B4-BE49-F238E27FC236}">
                <a16:creationId xmlns:a16="http://schemas.microsoft.com/office/drawing/2014/main" id="{74DB0B10-2A6B-4CF9-B42A-7129305877F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590549" y="1469944"/>
            <a:ext cx="5292328" cy="3528219"/>
          </a:xfrm>
          <a:effectLst>
            <a:softEdge rad="330200"/>
          </a:effectLst>
        </p:spPr>
      </p:pic>
      <p:sp>
        <p:nvSpPr>
          <p:cNvPr id="9" name="TextBox 8">
            <a:extLst>
              <a:ext uri="{FF2B5EF4-FFF2-40B4-BE49-F238E27FC236}">
                <a16:creationId xmlns:a16="http://schemas.microsoft.com/office/drawing/2014/main" id="{228D64FC-359F-4E4C-AB94-E5413855C2BB}"/>
              </a:ext>
            </a:extLst>
          </p:cNvPr>
          <p:cNvSpPr txBox="1"/>
          <p:nvPr/>
        </p:nvSpPr>
        <p:spPr>
          <a:xfrm>
            <a:off x="698301" y="5246013"/>
            <a:ext cx="5076825" cy="1077218"/>
          </a:xfrm>
          <a:prstGeom prst="rect">
            <a:avLst/>
          </a:prstGeom>
          <a:noFill/>
        </p:spPr>
        <p:txBody>
          <a:bodyPr wrap="square" rtlCol="0">
            <a:spAutoFit/>
          </a:bodyPr>
          <a:lstStyle/>
          <a:p>
            <a:r>
              <a:rPr lang="en-GB" sz="3200" b="1" dirty="0">
                <a:latin typeface="Curlz MT" panose="04040404050702020202" pitchFamily="82" charset="0"/>
              </a:rPr>
              <a:t>We are a lovely school in </a:t>
            </a:r>
            <a:r>
              <a:rPr lang="en-GB" sz="3200" b="1" dirty="0" err="1">
                <a:latin typeface="Curlz MT" panose="04040404050702020202" pitchFamily="82" charset="0"/>
              </a:rPr>
              <a:t>Toton</a:t>
            </a:r>
            <a:r>
              <a:rPr lang="en-GB" sz="3200" b="1" dirty="0">
                <a:latin typeface="Curlz MT" panose="04040404050702020202" pitchFamily="82" charset="0"/>
              </a:rPr>
              <a:t>, Nottingham.</a:t>
            </a:r>
          </a:p>
        </p:txBody>
      </p:sp>
      <p:sp>
        <p:nvSpPr>
          <p:cNvPr id="10" name="TextBox 9">
            <a:extLst>
              <a:ext uri="{FF2B5EF4-FFF2-40B4-BE49-F238E27FC236}">
                <a16:creationId xmlns:a16="http://schemas.microsoft.com/office/drawing/2014/main" id="{E545E80D-0E92-40E1-A6AD-E3BDE7F80AA3}"/>
              </a:ext>
            </a:extLst>
          </p:cNvPr>
          <p:cNvSpPr txBox="1"/>
          <p:nvPr/>
        </p:nvSpPr>
        <p:spPr>
          <a:xfrm>
            <a:off x="6942338" y="905522"/>
            <a:ext cx="4136994" cy="2031325"/>
          </a:xfrm>
          <a:prstGeom prst="rect">
            <a:avLst/>
          </a:prstGeom>
          <a:noFill/>
        </p:spPr>
        <p:txBody>
          <a:bodyPr wrap="square" rtlCol="0">
            <a:spAutoFit/>
          </a:bodyPr>
          <a:lstStyle/>
          <a:p>
            <a:r>
              <a:rPr lang="en-GB" dirty="0">
                <a:latin typeface="Segoe Print" panose="02000600000000000000" pitchFamily="2" charset="0"/>
              </a:rPr>
              <a:t>Our school is like a family.  We are a home for learning, laughing, caring and trying!</a:t>
            </a:r>
          </a:p>
          <a:p>
            <a:r>
              <a:rPr lang="en-GB" dirty="0">
                <a:latin typeface="Segoe Print" panose="02000600000000000000" pitchFamily="2" charset="0"/>
              </a:rPr>
              <a:t>We belong to our families which come from many different cultures, but here at Banks Road everyone is welcome!</a:t>
            </a:r>
          </a:p>
        </p:txBody>
      </p:sp>
      <p:pic>
        <p:nvPicPr>
          <p:cNvPr id="12" name="Picture 11">
            <a:extLst>
              <a:ext uri="{FF2B5EF4-FFF2-40B4-BE49-F238E27FC236}">
                <a16:creationId xmlns:a16="http://schemas.microsoft.com/office/drawing/2014/main" id="{48DEED8A-71CC-40D7-9F53-C9A8FE27AB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16876" y="3062565"/>
            <a:ext cx="5292329" cy="3528219"/>
          </a:xfrm>
          <a:prstGeom prst="rect">
            <a:avLst/>
          </a:prstGeom>
          <a:effectLst>
            <a:softEdge rad="127000"/>
          </a:effectLst>
        </p:spPr>
      </p:pic>
    </p:spTree>
    <p:extLst>
      <p:ext uri="{BB962C8B-B14F-4D97-AF65-F5344CB8AC3E}">
        <p14:creationId xmlns:p14="http://schemas.microsoft.com/office/powerpoint/2010/main" val="200061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DBD5E-A59D-4639-A3BA-49C57F786B6C}"/>
              </a:ext>
            </a:extLst>
          </p:cNvPr>
          <p:cNvSpPr>
            <a:spLocks noGrp="1"/>
          </p:cNvSpPr>
          <p:nvPr>
            <p:ph type="title"/>
          </p:nvPr>
        </p:nvSpPr>
        <p:spPr>
          <a:xfrm>
            <a:off x="597970" y="44295"/>
            <a:ext cx="10515600" cy="1325563"/>
          </a:xfrm>
        </p:spPr>
        <p:txBody>
          <a:bodyPr/>
          <a:lstStyle/>
          <a:p>
            <a:r>
              <a:rPr lang="en-US" dirty="0">
                <a:latin typeface="Broadway" panose="04040905080B02020502" pitchFamily="82" charset="0"/>
              </a:rPr>
              <a:t>Our local area</a:t>
            </a:r>
            <a:endParaRPr lang="en-GB" dirty="0">
              <a:latin typeface="Broadway" panose="04040905080B02020502" pitchFamily="82" charset="0"/>
            </a:endParaRPr>
          </a:p>
        </p:txBody>
      </p:sp>
      <p:pic>
        <p:nvPicPr>
          <p:cNvPr id="7" name="Picture 6">
            <a:extLst>
              <a:ext uri="{FF2B5EF4-FFF2-40B4-BE49-F238E27FC236}">
                <a16:creationId xmlns:a16="http://schemas.microsoft.com/office/drawing/2014/main" id="{C3D12FCB-8F84-4F5B-A721-4819A86000FA}"/>
              </a:ext>
            </a:extLst>
          </p:cNvPr>
          <p:cNvPicPr>
            <a:picLocks noChangeAspect="1"/>
          </p:cNvPicPr>
          <p:nvPr/>
        </p:nvPicPr>
        <p:blipFill>
          <a:blip r:embed="rId2"/>
          <a:stretch>
            <a:fillRect/>
          </a:stretch>
        </p:blipFill>
        <p:spPr>
          <a:xfrm>
            <a:off x="5660994" y="4145510"/>
            <a:ext cx="3926889" cy="288403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 name="Content Placeholder 2">
            <a:extLst>
              <a:ext uri="{FF2B5EF4-FFF2-40B4-BE49-F238E27FC236}">
                <a16:creationId xmlns:a16="http://schemas.microsoft.com/office/drawing/2014/main" id="{B4565CE6-FC3D-48FA-81E4-CB5B76FC92E0}"/>
              </a:ext>
            </a:extLst>
          </p:cNvPr>
          <p:cNvSpPr>
            <a:spLocks noGrp="1"/>
          </p:cNvSpPr>
          <p:nvPr>
            <p:ph idx="1"/>
          </p:nvPr>
        </p:nvSpPr>
        <p:spPr>
          <a:xfrm>
            <a:off x="838200" y="1825625"/>
            <a:ext cx="5038817" cy="4351338"/>
          </a:xfrm>
        </p:spPr>
        <p:txBody>
          <a:bodyPr>
            <a:normAutofit fontScale="92500" lnSpcReduction="20000"/>
          </a:bodyPr>
          <a:lstStyle/>
          <a:p>
            <a:pPr marL="0" indent="0">
              <a:buNone/>
            </a:pPr>
            <a:r>
              <a:rPr lang="en-GB" dirty="0">
                <a:latin typeface="Kristen ITC" panose="03050502040202030202" pitchFamily="66" charset="0"/>
              </a:rPr>
              <a:t>We think Banks Road is the best school in </a:t>
            </a:r>
            <a:r>
              <a:rPr lang="en-GB" dirty="0" err="1">
                <a:latin typeface="Kristen ITC" panose="03050502040202030202" pitchFamily="66" charset="0"/>
              </a:rPr>
              <a:t>Toton</a:t>
            </a:r>
            <a:r>
              <a:rPr lang="en-GB" dirty="0">
                <a:latin typeface="Kristen ITC" panose="03050502040202030202" pitchFamily="66" charset="0"/>
              </a:rPr>
              <a:t> because we have walks around our local area and have woods we can go to.</a:t>
            </a:r>
          </a:p>
          <a:p>
            <a:pPr marL="0" indent="0">
              <a:buNone/>
            </a:pPr>
            <a:endParaRPr lang="en-GB" dirty="0">
              <a:latin typeface="Kristen ITC" panose="03050502040202030202" pitchFamily="66" charset="0"/>
            </a:endParaRPr>
          </a:p>
          <a:p>
            <a:pPr marL="0" indent="0">
              <a:buNone/>
            </a:pPr>
            <a:r>
              <a:rPr lang="en-GB" dirty="0">
                <a:latin typeface="Kristen ITC" panose="03050502040202030202" pitchFamily="66" charset="0"/>
              </a:rPr>
              <a:t>The barracks are a wonderful place.  Lots of people who live there have soldiers in their family who protect our country.  Some children who come to Banks Road have parents in the armed forces.</a:t>
            </a:r>
          </a:p>
        </p:txBody>
      </p:sp>
      <p:pic>
        <p:nvPicPr>
          <p:cNvPr id="10" name="Picture 9">
            <a:extLst>
              <a:ext uri="{FF2B5EF4-FFF2-40B4-BE49-F238E27FC236}">
                <a16:creationId xmlns:a16="http://schemas.microsoft.com/office/drawing/2014/main" id="{1A6D240B-2E2B-435D-A89B-BAD3F6DD64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7872" y="2260472"/>
            <a:ext cx="3377610" cy="22846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7DE9A3B9-FC3A-499C-9C4A-88CCF727090E}"/>
              </a:ext>
            </a:extLst>
          </p:cNvPr>
          <p:cNvPicPr>
            <a:picLocks noChangeAspect="1"/>
          </p:cNvPicPr>
          <p:nvPr/>
        </p:nvPicPr>
        <p:blipFill>
          <a:blip r:embed="rId4"/>
          <a:stretch>
            <a:fillRect/>
          </a:stretch>
        </p:blipFill>
        <p:spPr>
          <a:xfrm>
            <a:off x="5877017" y="133219"/>
            <a:ext cx="3771668" cy="2473277"/>
          </a:xfrm>
          <a:prstGeom prst="rect">
            <a:avLst/>
          </a:prstGeom>
          <a:ln>
            <a:noFill/>
          </a:ln>
          <a:effectLst>
            <a:softEdge rad="112500"/>
          </a:effectLst>
        </p:spPr>
      </p:pic>
    </p:spTree>
    <p:extLst>
      <p:ext uri="{BB962C8B-B14F-4D97-AF65-F5344CB8AC3E}">
        <p14:creationId xmlns:p14="http://schemas.microsoft.com/office/powerpoint/2010/main" val="2937885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38F5-72E0-496E-A95A-584129EE7281}"/>
              </a:ext>
            </a:extLst>
          </p:cNvPr>
          <p:cNvSpPr>
            <a:spLocks noGrp="1"/>
          </p:cNvSpPr>
          <p:nvPr>
            <p:ph type="title"/>
          </p:nvPr>
        </p:nvSpPr>
        <p:spPr>
          <a:xfrm>
            <a:off x="4776186" y="365125"/>
            <a:ext cx="6577614" cy="3230331"/>
          </a:xfrm>
        </p:spPr>
        <p:txBody>
          <a:bodyPr>
            <a:normAutofit/>
          </a:bodyPr>
          <a:lstStyle/>
          <a:p>
            <a:r>
              <a:rPr lang="en-GB" sz="3200" b="1" dirty="0">
                <a:latin typeface="Ink Free" panose="03080402000500000000" pitchFamily="66" charset="0"/>
              </a:rPr>
              <a:t>We have lots of shops like Tesco, Premier, a car showroom, and the best fish and chip shop in the world!</a:t>
            </a:r>
          </a:p>
        </p:txBody>
      </p:sp>
      <p:pic>
        <p:nvPicPr>
          <p:cNvPr id="4" name="Content Placeholder 3">
            <a:extLst>
              <a:ext uri="{FF2B5EF4-FFF2-40B4-BE49-F238E27FC236}">
                <a16:creationId xmlns:a16="http://schemas.microsoft.com/office/drawing/2014/main" id="{C843032E-1D57-4442-8E33-2790339E562A}"/>
              </a:ext>
            </a:extLst>
          </p:cNvPr>
          <p:cNvPicPr>
            <a:picLocks noGrp="1" noChangeAspect="1"/>
          </p:cNvPicPr>
          <p:nvPr>
            <p:ph idx="1"/>
          </p:nvPr>
        </p:nvPicPr>
        <p:blipFill>
          <a:blip r:embed="rId2"/>
          <a:stretch>
            <a:fillRect/>
          </a:stretch>
        </p:blipFill>
        <p:spPr>
          <a:xfrm>
            <a:off x="95946" y="94059"/>
            <a:ext cx="4293933" cy="2753332"/>
          </a:xfrm>
          <a:prstGeom prst="rect">
            <a:avLst/>
          </a:prstGeom>
          <a:ln>
            <a:noFill/>
          </a:ln>
          <a:effectLst>
            <a:softEdge rad="112500"/>
          </a:effectLst>
        </p:spPr>
      </p:pic>
      <p:pic>
        <p:nvPicPr>
          <p:cNvPr id="8" name="Picture 7">
            <a:extLst>
              <a:ext uri="{FF2B5EF4-FFF2-40B4-BE49-F238E27FC236}">
                <a16:creationId xmlns:a16="http://schemas.microsoft.com/office/drawing/2014/main" id="{31505718-FD69-4655-B53C-408E5329E8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4516" y="4008779"/>
            <a:ext cx="4134035" cy="2753332"/>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3DBDFBD8-1C20-49FC-AC58-93D07E62A59F}"/>
              </a:ext>
            </a:extLst>
          </p:cNvPr>
          <p:cNvSpPr txBox="1"/>
          <p:nvPr/>
        </p:nvSpPr>
        <p:spPr>
          <a:xfrm>
            <a:off x="174140" y="2893216"/>
            <a:ext cx="2902998" cy="2246769"/>
          </a:xfrm>
          <a:prstGeom prst="rect">
            <a:avLst/>
          </a:prstGeom>
          <a:noFill/>
        </p:spPr>
        <p:txBody>
          <a:bodyPr wrap="square" rtlCol="0">
            <a:spAutoFit/>
          </a:bodyPr>
          <a:lstStyle/>
          <a:p>
            <a:r>
              <a:rPr lang="en-GB" sz="2800" b="1" dirty="0">
                <a:latin typeface="Ink Free" panose="03080402000500000000" pitchFamily="66" charset="0"/>
              </a:rPr>
              <a:t>There’s a tram stop in </a:t>
            </a:r>
            <a:r>
              <a:rPr lang="en-GB" sz="2800" b="1" dirty="0" err="1">
                <a:latin typeface="Ink Free" panose="03080402000500000000" pitchFamily="66" charset="0"/>
              </a:rPr>
              <a:t>Toton</a:t>
            </a:r>
            <a:r>
              <a:rPr lang="en-GB" sz="2800" b="1" dirty="0">
                <a:latin typeface="Ink Free" panose="03080402000500000000" pitchFamily="66" charset="0"/>
              </a:rPr>
              <a:t> that goes to Beeston and Nottingham.</a:t>
            </a:r>
          </a:p>
        </p:txBody>
      </p:sp>
      <p:pic>
        <p:nvPicPr>
          <p:cNvPr id="6" name="Picture 5">
            <a:extLst>
              <a:ext uri="{FF2B5EF4-FFF2-40B4-BE49-F238E27FC236}">
                <a16:creationId xmlns:a16="http://schemas.microsoft.com/office/drawing/2014/main" id="{F63939ED-738A-4FCC-8F5B-8813A8C497B9}"/>
              </a:ext>
            </a:extLst>
          </p:cNvPr>
          <p:cNvPicPr>
            <a:picLocks noChangeAspect="1"/>
          </p:cNvPicPr>
          <p:nvPr/>
        </p:nvPicPr>
        <p:blipFill>
          <a:blip r:embed="rId4"/>
          <a:stretch>
            <a:fillRect/>
          </a:stretch>
        </p:blipFill>
        <p:spPr>
          <a:xfrm>
            <a:off x="8297504" y="2847391"/>
            <a:ext cx="3657917" cy="2322777"/>
          </a:xfrm>
          <a:prstGeom prst="rect">
            <a:avLst/>
          </a:prstGeom>
        </p:spPr>
      </p:pic>
      <p:pic>
        <p:nvPicPr>
          <p:cNvPr id="11" name="Picture 10">
            <a:extLst>
              <a:ext uri="{FF2B5EF4-FFF2-40B4-BE49-F238E27FC236}">
                <a16:creationId xmlns:a16="http://schemas.microsoft.com/office/drawing/2014/main" id="{383E0450-0A85-4846-B600-F63F958BB5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9034" y="2686666"/>
            <a:ext cx="2421689" cy="18175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a:extLst>
              <a:ext uri="{FF2B5EF4-FFF2-40B4-BE49-F238E27FC236}">
                <a16:creationId xmlns:a16="http://schemas.microsoft.com/office/drawing/2014/main" id="{F79E8B8F-85D4-48C4-9F59-77FB7901DD49}"/>
              </a:ext>
            </a:extLst>
          </p:cNvPr>
          <p:cNvPicPr>
            <a:picLocks noChangeAspect="1"/>
          </p:cNvPicPr>
          <p:nvPr/>
        </p:nvPicPr>
        <p:blipFill>
          <a:blip r:embed="rId6"/>
          <a:stretch>
            <a:fillRect/>
          </a:stretch>
        </p:blipFill>
        <p:spPr>
          <a:xfrm>
            <a:off x="2314763" y="4601197"/>
            <a:ext cx="3255363" cy="2134709"/>
          </a:xfrm>
          <a:prstGeom prst="rect">
            <a:avLst/>
          </a:prstGeom>
        </p:spPr>
      </p:pic>
    </p:spTree>
    <p:extLst>
      <p:ext uri="{BB962C8B-B14F-4D97-AF65-F5344CB8AC3E}">
        <p14:creationId xmlns:p14="http://schemas.microsoft.com/office/powerpoint/2010/main" val="3681719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1A11-28A5-4E26-B9DB-38E85B0FF2FA}"/>
              </a:ext>
            </a:extLst>
          </p:cNvPr>
          <p:cNvSpPr>
            <a:spLocks noGrp="1"/>
          </p:cNvSpPr>
          <p:nvPr>
            <p:ph type="title"/>
          </p:nvPr>
        </p:nvSpPr>
        <p:spPr/>
        <p:txBody>
          <a:bodyPr>
            <a:normAutofit/>
          </a:bodyPr>
          <a:lstStyle/>
          <a:p>
            <a:r>
              <a:rPr lang="en-GB" sz="6000" dirty="0">
                <a:latin typeface="Kristen ITC" panose="03050502040202030202" pitchFamily="66" charset="0"/>
              </a:rPr>
              <a:t>This is us!</a:t>
            </a:r>
          </a:p>
        </p:txBody>
      </p:sp>
      <p:pic>
        <p:nvPicPr>
          <p:cNvPr id="5" name="Content Placeholder 4">
            <a:extLst>
              <a:ext uri="{FF2B5EF4-FFF2-40B4-BE49-F238E27FC236}">
                <a16:creationId xmlns:a16="http://schemas.microsoft.com/office/drawing/2014/main" id="{2B0939BE-BB5C-46CD-A3BF-78D8525848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90630" y="365125"/>
            <a:ext cx="3961059" cy="3338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96B18D90-C88C-4B5C-BD53-27FD62E03F25}"/>
              </a:ext>
            </a:extLst>
          </p:cNvPr>
          <p:cNvSpPr txBox="1"/>
          <p:nvPr/>
        </p:nvSpPr>
        <p:spPr>
          <a:xfrm>
            <a:off x="1040285" y="1651708"/>
            <a:ext cx="3584981" cy="4154984"/>
          </a:xfrm>
          <a:prstGeom prst="rect">
            <a:avLst/>
          </a:prstGeom>
          <a:noFill/>
        </p:spPr>
        <p:txBody>
          <a:bodyPr wrap="square" rtlCol="0">
            <a:spAutoFit/>
          </a:bodyPr>
          <a:lstStyle/>
          <a:p>
            <a:r>
              <a:rPr lang="en-GB" sz="2400" dirty="0">
                <a:latin typeface="Comic Sans MS" panose="030F0702030302020204" pitchFamily="66" charset="0"/>
              </a:rPr>
              <a:t>Our logo is a tree because we have lots of beautiful trees in our school grounds.</a:t>
            </a:r>
          </a:p>
          <a:p>
            <a:r>
              <a:rPr lang="en-GB" sz="2400" dirty="0">
                <a:latin typeface="Comic Sans MS" panose="030F0702030302020204" pitchFamily="66" charset="0"/>
              </a:rPr>
              <a:t>Our classes are named after our trees, we have Acorns – Nursery,  Birch – FS2, </a:t>
            </a:r>
          </a:p>
          <a:p>
            <a:r>
              <a:rPr lang="en-GB" sz="2400" dirty="0">
                <a:latin typeface="Comic Sans MS" panose="030F0702030302020204" pitchFamily="66" charset="0"/>
              </a:rPr>
              <a:t>Chestnut – FS2, Cherry – Y1, Maple Y1, Oak – Y2 and Willow – Y2</a:t>
            </a:r>
          </a:p>
        </p:txBody>
      </p:sp>
      <p:pic>
        <p:nvPicPr>
          <p:cNvPr id="9" name="Picture 8">
            <a:extLst>
              <a:ext uri="{FF2B5EF4-FFF2-40B4-BE49-F238E27FC236}">
                <a16:creationId xmlns:a16="http://schemas.microsoft.com/office/drawing/2014/main" id="{1B1FFA70-348D-4D9E-8378-DB477DCAA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351" y="3820410"/>
            <a:ext cx="4683859" cy="28232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21041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1">
            <a:extLst>
              <a:ext uri="{FF2B5EF4-FFF2-40B4-BE49-F238E27FC236}">
                <a16:creationId xmlns:a16="http://schemas.microsoft.com/office/drawing/2014/main" id="{81BFE0C6-4F36-4CF5-8F50-DF95C841016E}"/>
              </a:ext>
            </a:extLst>
          </p:cNvPr>
          <p:cNvSpPr>
            <a:spLocks noGrp="1"/>
          </p:cNvSpPr>
          <p:nvPr>
            <p:ph idx="1"/>
          </p:nvPr>
        </p:nvSpPr>
        <p:spPr>
          <a:xfrm>
            <a:off x="5547360" y="1690688"/>
            <a:ext cx="6202680" cy="4351338"/>
          </a:xfrm>
          <a:prstGeom prst="verticalScroll">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eaLnBrk="1" hangingPunct="1">
              <a:defRPr/>
            </a:pPr>
            <a:r>
              <a:rPr lang="en-GB" b="1" dirty="0">
                <a:solidFill>
                  <a:srgbClr val="FF0000"/>
                </a:solidFill>
                <a:effectLst>
                  <a:outerShdw blurRad="50800" dist="39002" dir="5460000" algn="tl">
                    <a:srgbClr val="000000">
                      <a:alpha val="38000"/>
                    </a:srgbClr>
                  </a:outerShdw>
                </a:effectLst>
                <a:latin typeface="SassoonPrimaryInfant" pitchFamily="2" charset="0"/>
              </a:rPr>
              <a:t>B</a:t>
            </a:r>
            <a:r>
              <a:rPr lang="en-GB" b="1" dirty="0">
                <a:solidFill>
                  <a:schemeClr val="tx1"/>
                </a:solidFill>
                <a:effectLst>
                  <a:outerShdw blurRad="50800" dist="39002" dir="5460000" algn="tl">
                    <a:srgbClr val="000000">
                      <a:alpha val="38000"/>
                    </a:srgbClr>
                  </a:outerShdw>
                </a:effectLst>
                <a:latin typeface="SassoonPrimaryInfant" pitchFamily="2" charset="0"/>
              </a:rPr>
              <a:t>uild your confidence</a:t>
            </a:r>
            <a:endParaRPr lang="en-GB" dirty="0">
              <a:solidFill>
                <a:schemeClr val="tx1"/>
              </a:solidFill>
              <a:latin typeface="SassoonPrimaryInfant" pitchFamily="2" charset="0"/>
            </a:endParaRPr>
          </a:p>
          <a:p>
            <a:pPr eaLnBrk="1" hangingPunct="1">
              <a:defRPr/>
            </a:pPr>
            <a:r>
              <a:rPr lang="en-GB" b="1" dirty="0">
                <a:solidFill>
                  <a:srgbClr val="FFC000"/>
                </a:solidFill>
                <a:effectLst>
                  <a:outerShdw blurRad="50800" dist="39002" dir="5460000" algn="tl">
                    <a:srgbClr val="000000">
                      <a:alpha val="38000"/>
                    </a:srgbClr>
                  </a:outerShdw>
                </a:effectLst>
                <a:latin typeface="SassoonPrimaryInfant" pitchFamily="2" charset="0"/>
              </a:rPr>
              <a:t>R</a:t>
            </a:r>
            <a:r>
              <a:rPr lang="en-GB" b="1" dirty="0">
                <a:solidFill>
                  <a:schemeClr val="tx1"/>
                </a:solidFill>
                <a:effectLst>
                  <a:outerShdw blurRad="50800" dist="39002" dir="5460000" algn="tl">
                    <a:srgbClr val="000000">
                      <a:alpha val="38000"/>
                    </a:srgbClr>
                  </a:outerShdw>
                </a:effectLst>
                <a:latin typeface="SassoonPrimaryInfant" pitchFamily="2" charset="0"/>
              </a:rPr>
              <a:t>espect yourself, your school and your community                               </a:t>
            </a:r>
            <a:endParaRPr lang="en-GB" dirty="0">
              <a:solidFill>
                <a:schemeClr val="tx1"/>
              </a:solidFill>
              <a:latin typeface="SassoonPrimaryInfant" pitchFamily="2" charset="0"/>
            </a:endParaRPr>
          </a:p>
          <a:p>
            <a:pPr eaLnBrk="1" hangingPunct="1">
              <a:defRPr/>
            </a:pPr>
            <a:r>
              <a:rPr lang="en-GB" b="1" dirty="0">
                <a:solidFill>
                  <a:srgbClr val="FFFF00"/>
                </a:solidFill>
                <a:effectLst>
                  <a:outerShdw blurRad="50800" dist="39002" dir="5460000" algn="tl">
                    <a:srgbClr val="000000">
                      <a:alpha val="38000"/>
                    </a:srgbClr>
                  </a:outerShdw>
                </a:effectLst>
                <a:latin typeface="SassoonPrimaryInfant" pitchFamily="2" charset="0"/>
              </a:rPr>
              <a:t>I</a:t>
            </a:r>
            <a:r>
              <a:rPr lang="en-GB" b="1" dirty="0">
                <a:solidFill>
                  <a:schemeClr val="tx1"/>
                </a:solidFill>
                <a:effectLst>
                  <a:outerShdw blurRad="50800" dist="39002" dir="5460000" algn="tl">
                    <a:srgbClr val="000000">
                      <a:alpha val="38000"/>
                    </a:srgbClr>
                  </a:outerShdw>
                </a:effectLst>
                <a:latin typeface="SassoonPrimaryInfant" pitchFamily="2" charset="0"/>
              </a:rPr>
              <a:t>nspire yourself and others to succeed</a:t>
            </a:r>
            <a:endParaRPr lang="en-GB" dirty="0">
              <a:solidFill>
                <a:schemeClr val="tx1"/>
              </a:solidFill>
              <a:latin typeface="SassoonPrimaryInfant" pitchFamily="2" charset="0"/>
            </a:endParaRPr>
          </a:p>
          <a:p>
            <a:pPr eaLnBrk="1" hangingPunct="1">
              <a:defRPr/>
            </a:pPr>
            <a:r>
              <a:rPr lang="en-GB" b="1" dirty="0">
                <a:solidFill>
                  <a:srgbClr val="00CC00"/>
                </a:solidFill>
                <a:effectLst>
                  <a:outerShdw blurRad="50800" dist="39002" dir="5460000" algn="tl">
                    <a:srgbClr val="000000">
                      <a:alpha val="38000"/>
                    </a:srgbClr>
                  </a:outerShdw>
                </a:effectLst>
                <a:latin typeface="SassoonPrimaryInfant" pitchFamily="2" charset="0"/>
              </a:rPr>
              <a:t>L</a:t>
            </a:r>
            <a:r>
              <a:rPr lang="en-GB" b="1" dirty="0">
                <a:solidFill>
                  <a:schemeClr val="tx1"/>
                </a:solidFill>
                <a:effectLst>
                  <a:outerShdw blurRad="50800" dist="39002" dir="5460000" algn="tl">
                    <a:srgbClr val="000000">
                      <a:alpha val="38000"/>
                    </a:srgbClr>
                  </a:outerShdw>
                </a:effectLst>
                <a:latin typeface="SassoonPrimaryInfant" pitchFamily="2" charset="0"/>
              </a:rPr>
              <a:t>earn from your mistakes</a:t>
            </a:r>
            <a:endParaRPr lang="en-GB" dirty="0">
              <a:solidFill>
                <a:schemeClr val="tx1"/>
              </a:solidFill>
              <a:latin typeface="SassoonPrimaryInfant" pitchFamily="2" charset="0"/>
            </a:endParaRPr>
          </a:p>
          <a:p>
            <a:pPr eaLnBrk="1" hangingPunct="1">
              <a:defRPr/>
            </a:pPr>
            <a:r>
              <a:rPr lang="en-GB" b="1" dirty="0">
                <a:solidFill>
                  <a:srgbClr val="0070C0"/>
                </a:solidFill>
                <a:effectLst>
                  <a:outerShdw blurRad="50800" dist="39002" dir="5460000" algn="tl">
                    <a:srgbClr val="000000">
                      <a:alpha val="38000"/>
                    </a:srgbClr>
                  </a:outerShdw>
                </a:effectLst>
                <a:latin typeface="SassoonPrimaryInfant" pitchFamily="2" charset="0"/>
              </a:rPr>
              <a:t>L</a:t>
            </a:r>
            <a:r>
              <a:rPr lang="en-GB" b="1" dirty="0">
                <a:solidFill>
                  <a:schemeClr val="tx1"/>
                </a:solidFill>
                <a:effectLst>
                  <a:outerShdw blurRad="50800" dist="39002" dir="5460000" algn="tl">
                    <a:srgbClr val="000000">
                      <a:alpha val="38000"/>
                    </a:srgbClr>
                  </a:outerShdw>
                </a:effectLst>
                <a:latin typeface="SassoonPrimaryInfant" pitchFamily="2" charset="0"/>
              </a:rPr>
              <a:t>isten to others</a:t>
            </a:r>
            <a:endParaRPr lang="en-GB" dirty="0">
              <a:solidFill>
                <a:schemeClr val="tx1"/>
              </a:solidFill>
              <a:latin typeface="SassoonPrimaryInfant" pitchFamily="2" charset="0"/>
            </a:endParaRPr>
          </a:p>
          <a:p>
            <a:pPr eaLnBrk="1" hangingPunct="1">
              <a:defRPr/>
            </a:pPr>
            <a:r>
              <a:rPr lang="en-GB" b="1" dirty="0">
                <a:solidFill>
                  <a:schemeClr val="accent4">
                    <a:lumMod val="60000"/>
                    <a:lumOff val="40000"/>
                  </a:schemeClr>
                </a:solidFill>
                <a:effectLst>
                  <a:outerShdw blurRad="50800" dist="39002" dir="5460000" algn="tl">
                    <a:srgbClr val="000000">
                      <a:alpha val="38000"/>
                    </a:srgbClr>
                  </a:outerShdw>
                </a:effectLst>
                <a:latin typeface="SassoonPrimaryInfant" pitchFamily="2" charset="0"/>
              </a:rPr>
              <a:t>I</a:t>
            </a:r>
            <a:r>
              <a:rPr lang="en-GB" b="1" dirty="0">
                <a:solidFill>
                  <a:schemeClr val="tx1"/>
                </a:solidFill>
                <a:effectLst>
                  <a:outerShdw blurRad="50800" dist="39002" dir="5460000" algn="tl">
                    <a:srgbClr val="000000">
                      <a:alpha val="38000"/>
                    </a:srgbClr>
                  </a:outerShdw>
                </a:effectLst>
                <a:latin typeface="SassoonPrimaryInfant" pitchFamily="2" charset="0"/>
              </a:rPr>
              <a:t>mprove to be the best that you can be</a:t>
            </a:r>
            <a:endParaRPr lang="en-GB" dirty="0">
              <a:solidFill>
                <a:schemeClr val="tx1"/>
              </a:solidFill>
              <a:latin typeface="SassoonPrimaryInfant" pitchFamily="2" charset="0"/>
            </a:endParaRPr>
          </a:p>
          <a:p>
            <a:pPr eaLnBrk="1" hangingPunct="1">
              <a:defRPr/>
            </a:pPr>
            <a:r>
              <a:rPr lang="en-GB" b="1" dirty="0">
                <a:solidFill>
                  <a:srgbClr val="7030A0"/>
                </a:solidFill>
                <a:effectLst>
                  <a:outerShdw blurRad="50800" dist="39002" dir="5460000" algn="tl">
                    <a:srgbClr val="000000">
                      <a:alpha val="38000"/>
                    </a:srgbClr>
                  </a:outerShdw>
                </a:effectLst>
                <a:latin typeface="SassoonPrimaryInfant" pitchFamily="2" charset="0"/>
              </a:rPr>
              <a:t>A</a:t>
            </a:r>
            <a:r>
              <a:rPr lang="en-GB" b="1" dirty="0">
                <a:solidFill>
                  <a:schemeClr val="tx1"/>
                </a:solidFill>
                <a:effectLst>
                  <a:outerShdw blurRad="50800" dist="39002" dir="5460000" algn="tl">
                    <a:srgbClr val="000000">
                      <a:alpha val="38000"/>
                    </a:srgbClr>
                  </a:outerShdw>
                </a:effectLst>
                <a:latin typeface="SassoonPrimaryInfant" pitchFamily="2" charset="0"/>
              </a:rPr>
              <a:t>chieve and enjoy safely</a:t>
            </a:r>
            <a:endParaRPr lang="en-GB" dirty="0">
              <a:solidFill>
                <a:schemeClr val="tx1"/>
              </a:solidFill>
              <a:latin typeface="SassoonPrimaryInfant" pitchFamily="2" charset="0"/>
            </a:endParaRPr>
          </a:p>
          <a:p>
            <a:pPr eaLnBrk="1" hangingPunct="1">
              <a:defRPr/>
            </a:pPr>
            <a:r>
              <a:rPr lang="en-GB" b="1" dirty="0">
                <a:solidFill>
                  <a:srgbClr val="FF0000"/>
                </a:solidFill>
                <a:effectLst>
                  <a:outerShdw blurRad="50800" dist="39002" dir="5460000" algn="tl">
                    <a:srgbClr val="000000">
                      <a:alpha val="38000"/>
                    </a:srgbClr>
                  </a:outerShdw>
                </a:effectLst>
                <a:latin typeface="SassoonPrimaryInfant" pitchFamily="2" charset="0"/>
              </a:rPr>
              <a:t>N</a:t>
            </a:r>
            <a:r>
              <a:rPr lang="en-GB" b="1" dirty="0">
                <a:solidFill>
                  <a:schemeClr val="tx1"/>
                </a:solidFill>
                <a:effectLst>
                  <a:outerShdw blurRad="50800" dist="39002" dir="5460000" algn="tl">
                    <a:srgbClr val="000000">
                      <a:alpha val="38000"/>
                    </a:srgbClr>
                  </a:outerShdw>
                </a:effectLst>
                <a:latin typeface="SassoonPrimaryInfant" pitchFamily="2" charset="0"/>
              </a:rPr>
              <a:t>ever give up</a:t>
            </a:r>
            <a:endParaRPr lang="en-GB" dirty="0">
              <a:solidFill>
                <a:schemeClr val="tx1"/>
              </a:solidFill>
              <a:latin typeface="SassoonPrimaryInfant" pitchFamily="2" charset="0"/>
            </a:endParaRPr>
          </a:p>
          <a:p>
            <a:pPr eaLnBrk="1" hangingPunct="1">
              <a:defRPr/>
            </a:pPr>
            <a:r>
              <a:rPr lang="en-GB" b="1" dirty="0">
                <a:solidFill>
                  <a:srgbClr val="FFC000"/>
                </a:solidFill>
                <a:effectLst>
                  <a:outerShdw blurRad="50800" dist="39002" dir="5460000" algn="tl">
                    <a:srgbClr val="000000">
                      <a:alpha val="38000"/>
                    </a:srgbClr>
                  </a:outerShdw>
                </a:effectLst>
                <a:latin typeface="SassoonPrimaryInfant" pitchFamily="2" charset="0"/>
              </a:rPr>
              <a:t>T</a:t>
            </a:r>
            <a:r>
              <a:rPr lang="en-GB" b="1" dirty="0">
                <a:solidFill>
                  <a:schemeClr val="tx1"/>
                </a:solidFill>
                <a:effectLst>
                  <a:outerShdw blurRad="50800" dist="39002" dir="5460000" algn="tl">
                    <a:srgbClr val="000000">
                      <a:alpha val="38000"/>
                    </a:srgbClr>
                  </a:outerShdw>
                </a:effectLst>
                <a:latin typeface="SassoonPrimaryInfant" pitchFamily="2" charset="0"/>
              </a:rPr>
              <a:t>ogether we aim high</a:t>
            </a:r>
            <a:endParaRPr lang="en-GB" dirty="0">
              <a:solidFill>
                <a:schemeClr val="tx1"/>
              </a:solidFill>
              <a:latin typeface="SassoonPrimaryInfant" pitchFamily="2" charset="0"/>
            </a:endParaRPr>
          </a:p>
        </p:txBody>
      </p:sp>
      <p:sp>
        <p:nvSpPr>
          <p:cNvPr id="5" name="TextBox 4">
            <a:extLst>
              <a:ext uri="{FF2B5EF4-FFF2-40B4-BE49-F238E27FC236}">
                <a16:creationId xmlns:a16="http://schemas.microsoft.com/office/drawing/2014/main" id="{DB9FED01-E10A-4197-AAD2-931B7E80E1A6}"/>
              </a:ext>
            </a:extLst>
          </p:cNvPr>
          <p:cNvSpPr txBox="1"/>
          <p:nvPr/>
        </p:nvSpPr>
        <p:spPr>
          <a:xfrm>
            <a:off x="1049606" y="1841609"/>
            <a:ext cx="3429001" cy="3847505"/>
          </a:xfrm>
          <a:prstGeom prst="round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GB" sz="2800" b="1" dirty="0"/>
              <a:t>We have</a:t>
            </a:r>
            <a:r>
              <a:rPr lang="en-GB" sz="2800" b="1" dirty="0">
                <a:solidFill>
                  <a:srgbClr val="FF0000"/>
                </a:solidFill>
              </a:rPr>
              <a:t> B</a:t>
            </a:r>
            <a:r>
              <a:rPr lang="en-GB" sz="2800" b="1" dirty="0">
                <a:solidFill>
                  <a:srgbClr val="FFC000"/>
                </a:solidFill>
              </a:rPr>
              <a:t>R</a:t>
            </a:r>
            <a:r>
              <a:rPr lang="en-GB" sz="2800" b="1" dirty="0">
                <a:solidFill>
                  <a:srgbClr val="FFFF00"/>
                </a:solidFill>
              </a:rPr>
              <a:t>I</a:t>
            </a:r>
            <a:r>
              <a:rPr lang="en-GB" sz="2800" b="1" dirty="0">
                <a:solidFill>
                  <a:srgbClr val="00B050"/>
                </a:solidFill>
              </a:rPr>
              <a:t>L</a:t>
            </a:r>
            <a:r>
              <a:rPr lang="en-GB" sz="2800" b="1" dirty="0">
                <a:solidFill>
                  <a:srgbClr val="00B0F0"/>
                </a:solidFill>
              </a:rPr>
              <a:t>L</a:t>
            </a:r>
            <a:r>
              <a:rPr lang="en-GB" sz="2800" b="1" dirty="0">
                <a:solidFill>
                  <a:srgbClr val="FFFF99"/>
                </a:solidFill>
              </a:rPr>
              <a:t>I</a:t>
            </a:r>
            <a:r>
              <a:rPr lang="en-GB" sz="2800" b="1" dirty="0">
                <a:solidFill>
                  <a:srgbClr val="7030A0"/>
                </a:solidFill>
              </a:rPr>
              <a:t>A</a:t>
            </a:r>
            <a:r>
              <a:rPr lang="en-GB" sz="2800" b="1" dirty="0">
                <a:solidFill>
                  <a:srgbClr val="FF0000"/>
                </a:solidFill>
              </a:rPr>
              <a:t>N</a:t>
            </a:r>
            <a:r>
              <a:rPr lang="en-GB" sz="2800" b="1" dirty="0">
                <a:solidFill>
                  <a:srgbClr val="FFC000"/>
                </a:solidFill>
              </a:rPr>
              <a:t>T</a:t>
            </a:r>
            <a:r>
              <a:rPr lang="en-GB" sz="2800" b="1" dirty="0"/>
              <a:t> expectations that we all follow to help us all be the best that we can be!  Click below to listen to our Brilliant song!</a:t>
            </a:r>
          </a:p>
        </p:txBody>
      </p:sp>
      <p:pic>
        <p:nvPicPr>
          <p:cNvPr id="6" name="Banks Road Brilliant (1)">
            <a:hlinkClick r:id="" action="ppaction://media"/>
            <a:extLst>
              <a:ext uri="{FF2B5EF4-FFF2-40B4-BE49-F238E27FC236}">
                <a16:creationId xmlns:a16="http://schemas.microsoft.com/office/drawing/2014/main" id="{F0155D01-C7DB-491F-B665-571A69281D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002" y="5516770"/>
            <a:ext cx="1357538" cy="1357538"/>
          </a:xfrm>
          <a:prstGeom prst="rect">
            <a:avLst/>
          </a:prstGeom>
        </p:spPr>
      </p:pic>
      <p:sp>
        <p:nvSpPr>
          <p:cNvPr id="8" name="Title 1">
            <a:extLst>
              <a:ext uri="{FF2B5EF4-FFF2-40B4-BE49-F238E27FC236}">
                <a16:creationId xmlns:a16="http://schemas.microsoft.com/office/drawing/2014/main" id="{FC99ED12-5EBC-410D-B996-0513963D33A6}"/>
              </a:ext>
            </a:extLst>
          </p:cNvPr>
          <p:cNvSpPr>
            <a:spLocks noGrp="1"/>
          </p:cNvSpPr>
          <p:nvPr>
            <p:ph type="title"/>
          </p:nvPr>
        </p:nvSpPr>
        <p:spPr>
          <a:xfrm>
            <a:off x="838200" y="365125"/>
            <a:ext cx="5429435" cy="1325563"/>
          </a:xfrm>
          <a:prstGeom prst="wave">
            <a:avLst/>
          </a:prstGeom>
          <a:solidFill>
            <a:schemeClr val="bg1"/>
          </a:solidFill>
          <a:effectLst>
            <a:glow rad="228600">
              <a:schemeClr val="accent1">
                <a:satMod val="175000"/>
                <a:alpha val="40000"/>
              </a:schemeClr>
            </a:glow>
          </a:effectLst>
        </p:spPr>
        <p:txBody>
          <a:bodyPr>
            <a:normAutofit fontScale="90000"/>
          </a:bodyPr>
          <a:lstStyle/>
          <a:p>
            <a:r>
              <a:rPr lang="en-GB" sz="6000" b="1" dirty="0"/>
              <a:t>We are </a:t>
            </a:r>
            <a:r>
              <a:rPr lang="en-GB" sz="6000" b="1" dirty="0">
                <a:solidFill>
                  <a:srgbClr val="FF0000"/>
                </a:solidFill>
              </a:rPr>
              <a:t>B</a:t>
            </a:r>
            <a:r>
              <a:rPr lang="en-GB" sz="6000" b="1" dirty="0">
                <a:solidFill>
                  <a:srgbClr val="FFC000"/>
                </a:solidFill>
              </a:rPr>
              <a:t>R</a:t>
            </a:r>
            <a:r>
              <a:rPr lang="en-GB" sz="6000" b="1" dirty="0">
                <a:solidFill>
                  <a:srgbClr val="FFFF00"/>
                </a:solidFill>
              </a:rPr>
              <a:t>I</a:t>
            </a:r>
            <a:r>
              <a:rPr lang="en-GB" sz="6000" b="1" dirty="0">
                <a:solidFill>
                  <a:srgbClr val="00B050"/>
                </a:solidFill>
              </a:rPr>
              <a:t>L</a:t>
            </a:r>
            <a:r>
              <a:rPr lang="en-GB" sz="6000" b="1" dirty="0">
                <a:solidFill>
                  <a:srgbClr val="00B0F0"/>
                </a:solidFill>
              </a:rPr>
              <a:t>L</a:t>
            </a:r>
            <a:r>
              <a:rPr lang="en-GB" sz="6000" b="1" dirty="0">
                <a:solidFill>
                  <a:srgbClr val="FFFF99"/>
                </a:solidFill>
              </a:rPr>
              <a:t>I</a:t>
            </a:r>
            <a:r>
              <a:rPr lang="en-GB" sz="6000" b="1" dirty="0">
                <a:solidFill>
                  <a:srgbClr val="7030A0"/>
                </a:solidFill>
              </a:rPr>
              <a:t>A</a:t>
            </a:r>
            <a:r>
              <a:rPr lang="en-GB" sz="6000" b="1" dirty="0">
                <a:solidFill>
                  <a:srgbClr val="FF0000"/>
                </a:solidFill>
              </a:rPr>
              <a:t>N</a:t>
            </a:r>
            <a:r>
              <a:rPr lang="en-GB" sz="6000" b="1" dirty="0">
                <a:solidFill>
                  <a:srgbClr val="FFC000"/>
                </a:solidFill>
              </a:rPr>
              <a:t>T</a:t>
            </a:r>
            <a:r>
              <a:rPr lang="en-GB" sz="6000" b="1" dirty="0"/>
              <a:t>!</a:t>
            </a:r>
            <a:endParaRPr lang="en-GB" b="1" dirty="0"/>
          </a:p>
        </p:txBody>
      </p:sp>
    </p:spTree>
    <p:extLst>
      <p:ext uri="{BB962C8B-B14F-4D97-AF65-F5344CB8AC3E}">
        <p14:creationId xmlns:p14="http://schemas.microsoft.com/office/powerpoint/2010/main" val="17961226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nextCondLst>
                <p:cond evt="onClick" delay="0">
                  <p:tgtEl>
                    <p:spTgt spid="6"/>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DC317-225C-42A6-83C6-A32F6232F07E}"/>
              </a:ext>
            </a:extLst>
          </p:cNvPr>
          <p:cNvSpPr>
            <a:spLocks noGrp="1"/>
          </p:cNvSpPr>
          <p:nvPr>
            <p:ph type="title"/>
          </p:nvPr>
        </p:nvSpPr>
        <p:spPr>
          <a:xfrm>
            <a:off x="323295" y="0"/>
            <a:ext cx="10515600" cy="1325563"/>
          </a:xfrm>
        </p:spPr>
        <p:txBody>
          <a:bodyPr/>
          <a:lstStyle/>
          <a:p>
            <a:r>
              <a:rPr lang="en-GB" dirty="0"/>
              <a:t>What we notice and wonder!</a:t>
            </a:r>
          </a:p>
        </p:txBody>
      </p:sp>
      <p:pic>
        <p:nvPicPr>
          <p:cNvPr id="5" name="Content Placeholder 4">
            <a:extLst>
              <a:ext uri="{FF2B5EF4-FFF2-40B4-BE49-F238E27FC236}">
                <a16:creationId xmlns:a16="http://schemas.microsoft.com/office/drawing/2014/main" id="{188BD556-C675-40E8-B386-84D6D04738AC}"/>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16200000">
            <a:off x="152266" y="1769643"/>
            <a:ext cx="2626659" cy="1969994"/>
          </a:xfrm>
        </p:spPr>
      </p:pic>
      <p:sp>
        <p:nvSpPr>
          <p:cNvPr id="7" name="TextBox 6">
            <a:extLst>
              <a:ext uri="{FF2B5EF4-FFF2-40B4-BE49-F238E27FC236}">
                <a16:creationId xmlns:a16="http://schemas.microsoft.com/office/drawing/2014/main" id="{99AC09F0-D39A-4CDD-8DC8-93F0C83CBDFB}"/>
              </a:ext>
            </a:extLst>
          </p:cNvPr>
          <p:cNvSpPr txBox="1"/>
          <p:nvPr/>
        </p:nvSpPr>
        <p:spPr>
          <a:xfrm>
            <a:off x="5529770" y="1126375"/>
            <a:ext cx="6025544" cy="5909310"/>
          </a:xfrm>
          <a:prstGeom prst="rect">
            <a:avLst/>
          </a:prstGeom>
          <a:noFill/>
        </p:spPr>
        <p:txBody>
          <a:bodyPr wrap="square" rtlCol="0">
            <a:spAutoFit/>
          </a:bodyPr>
          <a:lstStyle/>
          <a:p>
            <a:r>
              <a:rPr lang="en-GB" b="1" dirty="0"/>
              <a:t>I like Handwriting, Science and Design and Technology because it’s fun! </a:t>
            </a:r>
            <a:r>
              <a:rPr lang="en-GB" i="1" dirty="0"/>
              <a:t>Ivy H (Year 2)</a:t>
            </a:r>
          </a:p>
          <a:p>
            <a:endParaRPr lang="en-GB" b="1" dirty="0"/>
          </a:p>
          <a:p>
            <a:r>
              <a:rPr lang="en-GB" b="1" dirty="0"/>
              <a:t>My favourite things to learn are Phonics, Art and Maths because in Maths you have to write a question and you have to figure it our yourself</a:t>
            </a:r>
            <a:r>
              <a:rPr lang="en-GB" dirty="0"/>
              <a:t>.  </a:t>
            </a:r>
            <a:r>
              <a:rPr lang="en-GB" i="1" dirty="0"/>
              <a:t>Jacob (Year 2)</a:t>
            </a:r>
          </a:p>
          <a:p>
            <a:endParaRPr lang="en-GB" dirty="0"/>
          </a:p>
          <a:p>
            <a:r>
              <a:rPr lang="en-GB" b="1" dirty="0"/>
              <a:t>I like Maths and Art because it’s fun and I love them.  </a:t>
            </a:r>
            <a:r>
              <a:rPr lang="en-GB" i="1" dirty="0"/>
              <a:t>Aria (Year 1)</a:t>
            </a:r>
          </a:p>
          <a:p>
            <a:endParaRPr lang="en-GB" dirty="0"/>
          </a:p>
          <a:p>
            <a:r>
              <a:rPr lang="en-GB" b="1" dirty="0"/>
              <a:t>I really like our projects and D&amp;T because we got to do things like Stargazing evening.  </a:t>
            </a:r>
            <a:r>
              <a:rPr lang="en-GB" i="1" dirty="0"/>
              <a:t>James (Year 1)</a:t>
            </a:r>
          </a:p>
          <a:p>
            <a:endParaRPr lang="en-GB" dirty="0"/>
          </a:p>
          <a:p>
            <a:r>
              <a:rPr lang="en-GB" b="1" dirty="0"/>
              <a:t>I love Maths, Science, D&amp;T, Art and Handwriting!  My favourite is Science because we get to do experiments.  </a:t>
            </a:r>
            <a:r>
              <a:rPr lang="en-GB" i="1" dirty="0"/>
              <a:t>Sophie (Year 2)</a:t>
            </a:r>
          </a:p>
          <a:p>
            <a:endParaRPr lang="en-US" i="1" dirty="0"/>
          </a:p>
          <a:p>
            <a:r>
              <a:rPr lang="en-US" b="1" dirty="0"/>
              <a:t>I</a:t>
            </a:r>
            <a:r>
              <a:rPr lang="en-GB" b="1" dirty="0"/>
              <a:t> love to write exciting stories like Mr Wolf’s Pancakes. Reading helps me to be a good story writer. </a:t>
            </a:r>
            <a:r>
              <a:rPr lang="en-GB" i="1" dirty="0"/>
              <a:t>Ella (Year 1)</a:t>
            </a:r>
            <a:endParaRPr lang="en-GB" b="1" dirty="0"/>
          </a:p>
          <a:p>
            <a:endParaRPr lang="en-GB" i="1" dirty="0"/>
          </a:p>
          <a:p>
            <a:endParaRPr lang="en-GB" i="1" dirty="0"/>
          </a:p>
        </p:txBody>
      </p:sp>
      <p:pic>
        <p:nvPicPr>
          <p:cNvPr id="9" name="Picture 8">
            <a:extLst>
              <a:ext uri="{FF2B5EF4-FFF2-40B4-BE49-F238E27FC236}">
                <a16:creationId xmlns:a16="http://schemas.microsoft.com/office/drawing/2014/main" id="{88047DAD-8CCF-478E-8CD9-A0644926633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7164" y="3622372"/>
            <a:ext cx="2377440" cy="1783080"/>
          </a:xfrm>
          <a:prstGeom prst="rect">
            <a:avLst/>
          </a:prstGeom>
        </p:spPr>
      </p:pic>
      <p:pic>
        <p:nvPicPr>
          <p:cNvPr id="11" name="Picture 10">
            <a:extLst>
              <a:ext uri="{FF2B5EF4-FFF2-40B4-BE49-F238E27FC236}">
                <a16:creationId xmlns:a16="http://schemas.microsoft.com/office/drawing/2014/main" id="{35756B94-0B27-4CF4-8C6D-012B4D8BAF8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4619" t="26904"/>
          <a:stretch/>
        </p:blipFill>
        <p:spPr>
          <a:xfrm>
            <a:off x="2450593" y="1126375"/>
            <a:ext cx="2990088" cy="2174609"/>
          </a:xfrm>
          <a:prstGeom prst="rect">
            <a:avLst/>
          </a:prstGeom>
        </p:spPr>
      </p:pic>
      <p:pic>
        <p:nvPicPr>
          <p:cNvPr id="13" name="Picture 12">
            <a:extLst>
              <a:ext uri="{FF2B5EF4-FFF2-40B4-BE49-F238E27FC236}">
                <a16:creationId xmlns:a16="http://schemas.microsoft.com/office/drawing/2014/main" id="{58D9B8AE-4380-41B7-9C7A-DEAB433CAB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2312941" y="3368600"/>
            <a:ext cx="3054165" cy="2290624"/>
          </a:xfrm>
          <a:prstGeom prst="rect">
            <a:avLst/>
          </a:prstGeom>
        </p:spPr>
      </p:pic>
      <p:pic>
        <p:nvPicPr>
          <p:cNvPr id="4" name="Picture 3">
            <a:extLst>
              <a:ext uri="{FF2B5EF4-FFF2-40B4-BE49-F238E27FC236}">
                <a16:creationId xmlns:a16="http://schemas.microsoft.com/office/drawing/2014/main" id="{A07F30AC-00C2-4797-A1B0-9835116357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880002" y="4865830"/>
            <a:ext cx="2377440" cy="1992170"/>
          </a:xfrm>
          <a:prstGeom prst="rect">
            <a:avLst/>
          </a:prstGeom>
        </p:spPr>
      </p:pic>
    </p:spTree>
    <p:extLst>
      <p:ext uri="{BB962C8B-B14F-4D97-AF65-F5344CB8AC3E}">
        <p14:creationId xmlns:p14="http://schemas.microsoft.com/office/powerpoint/2010/main" val="3664865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4913D-A4E0-47D9-A900-24D950C9AD25}"/>
              </a:ext>
            </a:extLst>
          </p:cNvPr>
          <p:cNvSpPr>
            <a:spLocks noGrp="1"/>
          </p:cNvSpPr>
          <p:nvPr>
            <p:ph type="title"/>
          </p:nvPr>
        </p:nvSpPr>
        <p:spPr>
          <a:xfrm>
            <a:off x="7523086" y="4499882"/>
            <a:ext cx="3821955" cy="1325563"/>
          </a:xfrm>
        </p:spPr>
        <p:txBody>
          <a:bodyPr>
            <a:noAutofit/>
          </a:bodyPr>
          <a:lstStyle/>
          <a:p>
            <a:r>
              <a:rPr lang="en-GB" sz="2000" b="1" i="1" dirty="0">
                <a:effectLst>
                  <a:outerShdw blurRad="38100" dist="38100" dir="2700000" algn="tl">
                    <a:srgbClr val="000000">
                      <a:alpha val="43137"/>
                    </a:srgbClr>
                  </a:outerShdw>
                </a:effectLst>
              </a:rPr>
              <a:t>Our school is made up of wonderful children, super staff and fantastic families.  These include people from a variety of countries, cultures, experiences and needs.  But here at Banks Road compassion and kindness is at the forefront of our work.  Every voice matters towards making a beautiful world.</a:t>
            </a:r>
          </a:p>
        </p:txBody>
      </p:sp>
      <p:pic>
        <p:nvPicPr>
          <p:cNvPr id="9" name="Picture 8">
            <a:extLst>
              <a:ext uri="{FF2B5EF4-FFF2-40B4-BE49-F238E27FC236}">
                <a16:creationId xmlns:a16="http://schemas.microsoft.com/office/drawing/2014/main" id="{F44F38DE-7EAC-48BB-A446-80AF538D7F0D}"/>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82109" y="238152"/>
            <a:ext cx="5282214" cy="2626284"/>
          </a:xfrm>
          <a:prstGeom prst="ellipse">
            <a:avLst/>
          </a:prstGeom>
          <a:ln>
            <a:noFill/>
          </a:ln>
          <a:effectLst>
            <a:softEdge rad="112500"/>
          </a:effectLst>
        </p:spPr>
      </p:pic>
      <p:pic>
        <p:nvPicPr>
          <p:cNvPr id="5" name="Content Placeholder 4">
            <a:extLst>
              <a:ext uri="{FF2B5EF4-FFF2-40B4-BE49-F238E27FC236}">
                <a16:creationId xmlns:a16="http://schemas.microsoft.com/office/drawing/2014/main" id="{9E7DE245-7F14-40D0-9B7C-44BC2C949638}"/>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4412203" y="2074496"/>
            <a:ext cx="2880022" cy="4579915"/>
          </a:xfrm>
          <a:prstGeom prst="ellipse">
            <a:avLst/>
          </a:prstGeom>
          <a:ln>
            <a:noFill/>
          </a:ln>
          <a:effectLst>
            <a:softEdge rad="112500"/>
          </a:effectLst>
        </p:spPr>
      </p:pic>
      <p:pic>
        <p:nvPicPr>
          <p:cNvPr id="11" name="Picture 10">
            <a:extLst>
              <a:ext uri="{FF2B5EF4-FFF2-40B4-BE49-F238E27FC236}">
                <a16:creationId xmlns:a16="http://schemas.microsoft.com/office/drawing/2014/main" id="{179F3377-BEB8-4DB5-BB05-1933B0186D4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92224" y="119848"/>
            <a:ext cx="4734757" cy="3551068"/>
          </a:xfrm>
          <a:prstGeom prst="rect">
            <a:avLst/>
          </a:prstGeom>
          <a:ln>
            <a:noFill/>
          </a:ln>
          <a:effectLst>
            <a:softEdge rad="112500"/>
          </a:effectLst>
        </p:spPr>
      </p:pic>
      <p:pic>
        <p:nvPicPr>
          <p:cNvPr id="7" name="Picture 6">
            <a:extLst>
              <a:ext uri="{FF2B5EF4-FFF2-40B4-BE49-F238E27FC236}">
                <a16:creationId xmlns:a16="http://schemas.microsoft.com/office/drawing/2014/main" id="{36611AFA-F797-44C7-A24D-558863DD367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5019" y="2518266"/>
            <a:ext cx="3359414" cy="42393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84752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1941</TotalTime>
  <Words>573</Words>
  <Application>Microsoft Office PowerPoint</Application>
  <PresentationFormat>Widescreen</PresentationFormat>
  <Paragraphs>42</Paragraphs>
  <Slides>11</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vt:i4>
      </vt:variant>
    </vt:vector>
  </HeadingPairs>
  <TitlesOfParts>
    <vt:vector size="23" baseType="lpstr">
      <vt:lpstr>Arial</vt:lpstr>
      <vt:lpstr>Broadway</vt:lpstr>
      <vt:lpstr>Calibri</vt:lpstr>
      <vt:lpstr>Calibri Light</vt:lpstr>
      <vt:lpstr>Comic Sans MS</vt:lpstr>
      <vt:lpstr>Curlz MT</vt:lpstr>
      <vt:lpstr>Ink Free</vt:lpstr>
      <vt:lpstr>Jokerman</vt:lpstr>
      <vt:lpstr>Kristen ITC</vt:lpstr>
      <vt:lpstr>SassoonPrimaryInfant</vt:lpstr>
      <vt:lpstr>Segoe Print</vt:lpstr>
      <vt:lpstr>Office Theme</vt:lpstr>
      <vt:lpstr>PowerPoint Presentation</vt:lpstr>
      <vt:lpstr>PowerPoint Presentation</vt:lpstr>
      <vt:lpstr>Here we are! </vt:lpstr>
      <vt:lpstr>Our local area</vt:lpstr>
      <vt:lpstr>We have lots of shops like Tesco, Premier, a car showroom, and the best fish and chip shop in the world!</vt:lpstr>
      <vt:lpstr>This is us!</vt:lpstr>
      <vt:lpstr>We are BRILLIANT!</vt:lpstr>
      <vt:lpstr>What we notice and wonder!</vt:lpstr>
      <vt:lpstr>Our school is made up of wonderful children, super staff and fantastic families.  These include people from a variety of countries, cultures, experiences and needs.  But here at Banks Road compassion and kindness is at the forefront of our work.  Every voice matters towards making a beautiful world.</vt:lpstr>
      <vt:lpstr>Excellent Expeditions!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dc:title>
  <dc:creator>Maria Holmes</dc:creator>
  <cp:lastModifiedBy>Sarah Williams</cp:lastModifiedBy>
  <cp:revision>38</cp:revision>
  <cp:lastPrinted>2024-06-27T10:09:27Z</cp:lastPrinted>
  <dcterms:created xsi:type="dcterms:W3CDTF">2023-01-25T10:55:51Z</dcterms:created>
  <dcterms:modified xsi:type="dcterms:W3CDTF">2024-08-12T12:51:18Z</dcterms:modified>
</cp:coreProperties>
</file>