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30" r:id="rId2"/>
    <p:sldId id="406" r:id="rId3"/>
    <p:sldId id="417" r:id="rId4"/>
    <p:sldId id="418" r:id="rId5"/>
    <p:sldId id="419" r:id="rId6"/>
    <p:sldId id="420" r:id="rId7"/>
    <p:sldId id="421" r:id="rId8"/>
    <p:sldId id="422" r:id="rId9"/>
    <p:sldId id="423" r:id="rId10"/>
    <p:sldId id="424" r:id="rId11"/>
    <p:sldId id="425" r:id="rId12"/>
    <p:sldId id="410" r:id="rId13"/>
    <p:sldId id="411" r:id="rId14"/>
    <p:sldId id="412" r:id="rId15"/>
    <p:sldId id="413" r:id="rId16"/>
    <p:sldId id="414" r:id="rId17"/>
    <p:sldId id="415" r:id="rId18"/>
    <p:sldId id="416" r:id="rId19"/>
    <p:sldId id="427" r:id="rId20"/>
    <p:sldId id="429" r:id="rId21"/>
    <p:sldId id="426" r:id="rId22"/>
    <p:sldId id="437" r:id="rId23"/>
    <p:sldId id="435" r:id="rId24"/>
    <p:sldId id="432" r:id="rId25"/>
    <p:sldId id="434" r:id="rId26"/>
    <p:sldId id="436" r:id="rId27"/>
    <p:sldId id="438" r:id="rId28"/>
    <p:sldId id="439" r:id="rId29"/>
    <p:sldId id="42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8003"/>
    <a:srgbClr val="E569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151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34F0E-F481-4E84-A2CF-CEFE8EF35A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7336390-ED3C-40A4-BB4D-73B8626FF9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785135-6275-4964-8960-EA09FF9B9FA4}"/>
              </a:ext>
            </a:extLst>
          </p:cNvPr>
          <p:cNvSpPr>
            <a:spLocks noGrp="1"/>
          </p:cNvSpPr>
          <p:nvPr>
            <p:ph type="dt" sz="half" idx="10"/>
          </p:nvPr>
        </p:nvSpPr>
        <p:spPr/>
        <p:txBody>
          <a:bodyPr/>
          <a:lstStyle/>
          <a:p>
            <a:fld id="{2A383784-0EF0-4F84-BED3-5DC0FC5A55B2}" type="datetimeFigureOut">
              <a:rPr lang="en-GB" smtClean="0"/>
              <a:t>01/10/2021</a:t>
            </a:fld>
            <a:endParaRPr lang="en-GB"/>
          </a:p>
        </p:txBody>
      </p:sp>
      <p:sp>
        <p:nvSpPr>
          <p:cNvPr id="5" name="Footer Placeholder 4">
            <a:extLst>
              <a:ext uri="{FF2B5EF4-FFF2-40B4-BE49-F238E27FC236}">
                <a16:creationId xmlns:a16="http://schemas.microsoft.com/office/drawing/2014/main" id="{AE328F23-7764-463C-9AF1-B2C2B1E36C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360142-D5AA-4F7C-980E-C7086B896099}"/>
              </a:ext>
            </a:extLst>
          </p:cNvPr>
          <p:cNvSpPr>
            <a:spLocks noGrp="1"/>
          </p:cNvSpPr>
          <p:nvPr>
            <p:ph type="sldNum" sz="quarter" idx="12"/>
          </p:nvPr>
        </p:nvSpPr>
        <p:spPr/>
        <p:txBody>
          <a:bodyPr/>
          <a:lstStyle/>
          <a:p>
            <a:fld id="{617F961B-518E-4529-BFAF-CECDB07BEBA6}" type="slidenum">
              <a:rPr lang="en-GB" smtClean="0"/>
              <a:t>‹#›</a:t>
            </a:fld>
            <a:endParaRPr lang="en-GB"/>
          </a:p>
        </p:txBody>
      </p:sp>
    </p:spTree>
    <p:extLst>
      <p:ext uri="{BB962C8B-B14F-4D97-AF65-F5344CB8AC3E}">
        <p14:creationId xmlns:p14="http://schemas.microsoft.com/office/powerpoint/2010/main" val="1961143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E6B46-C506-4C0A-B808-D8EC3607D60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2EB4A80-D8B0-42C9-AFF6-121ADD2092A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E6662C-4E38-424F-B37D-9B8A1E344339}"/>
              </a:ext>
            </a:extLst>
          </p:cNvPr>
          <p:cNvSpPr>
            <a:spLocks noGrp="1"/>
          </p:cNvSpPr>
          <p:nvPr>
            <p:ph type="dt" sz="half" idx="10"/>
          </p:nvPr>
        </p:nvSpPr>
        <p:spPr/>
        <p:txBody>
          <a:bodyPr/>
          <a:lstStyle/>
          <a:p>
            <a:fld id="{2A383784-0EF0-4F84-BED3-5DC0FC5A55B2}" type="datetimeFigureOut">
              <a:rPr lang="en-GB" smtClean="0"/>
              <a:t>01/10/2021</a:t>
            </a:fld>
            <a:endParaRPr lang="en-GB"/>
          </a:p>
        </p:txBody>
      </p:sp>
      <p:sp>
        <p:nvSpPr>
          <p:cNvPr id="5" name="Footer Placeholder 4">
            <a:extLst>
              <a:ext uri="{FF2B5EF4-FFF2-40B4-BE49-F238E27FC236}">
                <a16:creationId xmlns:a16="http://schemas.microsoft.com/office/drawing/2014/main" id="{A8FFF155-DB0B-4491-9A6F-34EAA24C53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DAD05D-2215-43C5-AD25-9332FD5A6663}"/>
              </a:ext>
            </a:extLst>
          </p:cNvPr>
          <p:cNvSpPr>
            <a:spLocks noGrp="1"/>
          </p:cNvSpPr>
          <p:nvPr>
            <p:ph type="sldNum" sz="quarter" idx="12"/>
          </p:nvPr>
        </p:nvSpPr>
        <p:spPr/>
        <p:txBody>
          <a:bodyPr/>
          <a:lstStyle/>
          <a:p>
            <a:fld id="{617F961B-518E-4529-BFAF-CECDB07BEBA6}" type="slidenum">
              <a:rPr lang="en-GB" smtClean="0"/>
              <a:t>‹#›</a:t>
            </a:fld>
            <a:endParaRPr lang="en-GB"/>
          </a:p>
        </p:txBody>
      </p:sp>
    </p:spTree>
    <p:extLst>
      <p:ext uri="{BB962C8B-B14F-4D97-AF65-F5344CB8AC3E}">
        <p14:creationId xmlns:p14="http://schemas.microsoft.com/office/powerpoint/2010/main" val="1626499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F20DEB-A07C-4311-BB90-C4AF2FB859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728170E-D2E6-46B6-9A88-68045BD1F15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DF2322-966B-4922-8C31-D26F9FB01ABE}"/>
              </a:ext>
            </a:extLst>
          </p:cNvPr>
          <p:cNvSpPr>
            <a:spLocks noGrp="1"/>
          </p:cNvSpPr>
          <p:nvPr>
            <p:ph type="dt" sz="half" idx="10"/>
          </p:nvPr>
        </p:nvSpPr>
        <p:spPr/>
        <p:txBody>
          <a:bodyPr/>
          <a:lstStyle/>
          <a:p>
            <a:fld id="{2A383784-0EF0-4F84-BED3-5DC0FC5A55B2}" type="datetimeFigureOut">
              <a:rPr lang="en-GB" smtClean="0"/>
              <a:t>01/10/2021</a:t>
            </a:fld>
            <a:endParaRPr lang="en-GB"/>
          </a:p>
        </p:txBody>
      </p:sp>
      <p:sp>
        <p:nvSpPr>
          <p:cNvPr id="5" name="Footer Placeholder 4">
            <a:extLst>
              <a:ext uri="{FF2B5EF4-FFF2-40B4-BE49-F238E27FC236}">
                <a16:creationId xmlns:a16="http://schemas.microsoft.com/office/drawing/2014/main" id="{CE2569C2-2805-4B3E-9016-DB7B7BA52B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F7634C-5448-45DF-85FB-B27460DDFE2F}"/>
              </a:ext>
            </a:extLst>
          </p:cNvPr>
          <p:cNvSpPr>
            <a:spLocks noGrp="1"/>
          </p:cNvSpPr>
          <p:nvPr>
            <p:ph type="sldNum" sz="quarter" idx="12"/>
          </p:nvPr>
        </p:nvSpPr>
        <p:spPr/>
        <p:txBody>
          <a:bodyPr/>
          <a:lstStyle/>
          <a:p>
            <a:fld id="{617F961B-518E-4529-BFAF-CECDB07BEBA6}" type="slidenum">
              <a:rPr lang="en-GB" smtClean="0"/>
              <a:t>‹#›</a:t>
            </a:fld>
            <a:endParaRPr lang="en-GB"/>
          </a:p>
        </p:txBody>
      </p:sp>
    </p:spTree>
    <p:extLst>
      <p:ext uri="{BB962C8B-B14F-4D97-AF65-F5344CB8AC3E}">
        <p14:creationId xmlns:p14="http://schemas.microsoft.com/office/powerpoint/2010/main" val="489872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9CB5-2E21-4363-8DBA-647A2C2DF5C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CCD6533-1A5B-47DD-ADB4-522E33E1960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A99BE6-349F-4D05-BC74-F1BBE219CE9F}"/>
              </a:ext>
            </a:extLst>
          </p:cNvPr>
          <p:cNvSpPr>
            <a:spLocks noGrp="1"/>
          </p:cNvSpPr>
          <p:nvPr>
            <p:ph type="dt" sz="half" idx="10"/>
          </p:nvPr>
        </p:nvSpPr>
        <p:spPr/>
        <p:txBody>
          <a:bodyPr/>
          <a:lstStyle/>
          <a:p>
            <a:fld id="{2A383784-0EF0-4F84-BED3-5DC0FC5A55B2}" type="datetimeFigureOut">
              <a:rPr lang="en-GB" smtClean="0"/>
              <a:t>01/10/2021</a:t>
            </a:fld>
            <a:endParaRPr lang="en-GB"/>
          </a:p>
        </p:txBody>
      </p:sp>
      <p:sp>
        <p:nvSpPr>
          <p:cNvPr id="5" name="Footer Placeholder 4">
            <a:extLst>
              <a:ext uri="{FF2B5EF4-FFF2-40B4-BE49-F238E27FC236}">
                <a16:creationId xmlns:a16="http://schemas.microsoft.com/office/drawing/2014/main" id="{8973233D-111B-4409-87CB-52B171B249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C35166-F8C3-40D7-94E5-8877FA206945}"/>
              </a:ext>
            </a:extLst>
          </p:cNvPr>
          <p:cNvSpPr>
            <a:spLocks noGrp="1"/>
          </p:cNvSpPr>
          <p:nvPr>
            <p:ph type="sldNum" sz="quarter" idx="12"/>
          </p:nvPr>
        </p:nvSpPr>
        <p:spPr/>
        <p:txBody>
          <a:bodyPr/>
          <a:lstStyle/>
          <a:p>
            <a:fld id="{617F961B-518E-4529-BFAF-CECDB07BEBA6}" type="slidenum">
              <a:rPr lang="en-GB" smtClean="0"/>
              <a:t>‹#›</a:t>
            </a:fld>
            <a:endParaRPr lang="en-GB"/>
          </a:p>
        </p:txBody>
      </p:sp>
    </p:spTree>
    <p:extLst>
      <p:ext uri="{BB962C8B-B14F-4D97-AF65-F5344CB8AC3E}">
        <p14:creationId xmlns:p14="http://schemas.microsoft.com/office/powerpoint/2010/main" val="325758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332EE-3A1F-47F2-9DF0-84BD48AD18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D889E02-57CC-432A-B9FB-D90E16C5F5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B877232-CC50-480B-B711-5CFAE79AEE24}"/>
              </a:ext>
            </a:extLst>
          </p:cNvPr>
          <p:cNvSpPr>
            <a:spLocks noGrp="1"/>
          </p:cNvSpPr>
          <p:nvPr>
            <p:ph type="dt" sz="half" idx="10"/>
          </p:nvPr>
        </p:nvSpPr>
        <p:spPr/>
        <p:txBody>
          <a:bodyPr/>
          <a:lstStyle/>
          <a:p>
            <a:fld id="{2A383784-0EF0-4F84-BED3-5DC0FC5A55B2}" type="datetimeFigureOut">
              <a:rPr lang="en-GB" smtClean="0"/>
              <a:t>01/10/2021</a:t>
            </a:fld>
            <a:endParaRPr lang="en-GB"/>
          </a:p>
        </p:txBody>
      </p:sp>
      <p:sp>
        <p:nvSpPr>
          <p:cNvPr id="5" name="Footer Placeholder 4">
            <a:extLst>
              <a:ext uri="{FF2B5EF4-FFF2-40B4-BE49-F238E27FC236}">
                <a16:creationId xmlns:a16="http://schemas.microsoft.com/office/drawing/2014/main" id="{E7090BFE-6DE4-4C85-9263-A53FED529A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3AC56A-0808-401A-B414-47DF9CC7F12D}"/>
              </a:ext>
            </a:extLst>
          </p:cNvPr>
          <p:cNvSpPr>
            <a:spLocks noGrp="1"/>
          </p:cNvSpPr>
          <p:nvPr>
            <p:ph type="sldNum" sz="quarter" idx="12"/>
          </p:nvPr>
        </p:nvSpPr>
        <p:spPr/>
        <p:txBody>
          <a:bodyPr/>
          <a:lstStyle/>
          <a:p>
            <a:fld id="{617F961B-518E-4529-BFAF-CECDB07BEBA6}" type="slidenum">
              <a:rPr lang="en-GB" smtClean="0"/>
              <a:t>‹#›</a:t>
            </a:fld>
            <a:endParaRPr lang="en-GB"/>
          </a:p>
        </p:txBody>
      </p:sp>
    </p:spTree>
    <p:extLst>
      <p:ext uri="{BB962C8B-B14F-4D97-AF65-F5344CB8AC3E}">
        <p14:creationId xmlns:p14="http://schemas.microsoft.com/office/powerpoint/2010/main" val="3014492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1DCE1-3144-4E5F-A5C8-060C7B35D92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9662CC-6FD7-4575-A255-393FBA09848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7609AEB-A214-4FD7-BE1F-971BA31104E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A528CE5-FAF6-40B7-B795-599C17F77193}"/>
              </a:ext>
            </a:extLst>
          </p:cNvPr>
          <p:cNvSpPr>
            <a:spLocks noGrp="1"/>
          </p:cNvSpPr>
          <p:nvPr>
            <p:ph type="dt" sz="half" idx="10"/>
          </p:nvPr>
        </p:nvSpPr>
        <p:spPr/>
        <p:txBody>
          <a:bodyPr/>
          <a:lstStyle/>
          <a:p>
            <a:fld id="{2A383784-0EF0-4F84-BED3-5DC0FC5A55B2}" type="datetimeFigureOut">
              <a:rPr lang="en-GB" smtClean="0"/>
              <a:t>01/10/2021</a:t>
            </a:fld>
            <a:endParaRPr lang="en-GB"/>
          </a:p>
        </p:txBody>
      </p:sp>
      <p:sp>
        <p:nvSpPr>
          <p:cNvPr id="6" name="Footer Placeholder 5">
            <a:extLst>
              <a:ext uri="{FF2B5EF4-FFF2-40B4-BE49-F238E27FC236}">
                <a16:creationId xmlns:a16="http://schemas.microsoft.com/office/drawing/2014/main" id="{6F459CB1-ED94-4086-923C-F1305C37FDB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2AC0A6-47F8-4C8E-AF51-62727C684489}"/>
              </a:ext>
            </a:extLst>
          </p:cNvPr>
          <p:cNvSpPr>
            <a:spLocks noGrp="1"/>
          </p:cNvSpPr>
          <p:nvPr>
            <p:ph type="sldNum" sz="quarter" idx="12"/>
          </p:nvPr>
        </p:nvSpPr>
        <p:spPr/>
        <p:txBody>
          <a:bodyPr/>
          <a:lstStyle/>
          <a:p>
            <a:fld id="{617F961B-518E-4529-BFAF-CECDB07BEBA6}" type="slidenum">
              <a:rPr lang="en-GB" smtClean="0"/>
              <a:t>‹#›</a:t>
            </a:fld>
            <a:endParaRPr lang="en-GB"/>
          </a:p>
        </p:txBody>
      </p:sp>
    </p:spTree>
    <p:extLst>
      <p:ext uri="{BB962C8B-B14F-4D97-AF65-F5344CB8AC3E}">
        <p14:creationId xmlns:p14="http://schemas.microsoft.com/office/powerpoint/2010/main" val="3411103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9A66B-9A8D-4C99-9ED8-E432D400296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3455639-A052-435E-A8DE-E1E40A284D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3500B30-9319-4525-AF7B-8661C5373D7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D37332E-B456-43D2-B1D1-BC8859EF9A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AD6F68-6DC7-49AA-9EFE-63DA14382BB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B42D0D0-E151-4D81-B96C-D985AB63B5FF}"/>
              </a:ext>
            </a:extLst>
          </p:cNvPr>
          <p:cNvSpPr>
            <a:spLocks noGrp="1"/>
          </p:cNvSpPr>
          <p:nvPr>
            <p:ph type="dt" sz="half" idx="10"/>
          </p:nvPr>
        </p:nvSpPr>
        <p:spPr/>
        <p:txBody>
          <a:bodyPr/>
          <a:lstStyle/>
          <a:p>
            <a:fld id="{2A383784-0EF0-4F84-BED3-5DC0FC5A55B2}" type="datetimeFigureOut">
              <a:rPr lang="en-GB" smtClean="0"/>
              <a:t>01/10/2021</a:t>
            </a:fld>
            <a:endParaRPr lang="en-GB"/>
          </a:p>
        </p:txBody>
      </p:sp>
      <p:sp>
        <p:nvSpPr>
          <p:cNvPr id="8" name="Footer Placeholder 7">
            <a:extLst>
              <a:ext uri="{FF2B5EF4-FFF2-40B4-BE49-F238E27FC236}">
                <a16:creationId xmlns:a16="http://schemas.microsoft.com/office/drawing/2014/main" id="{E9A594DF-3734-47A2-A489-F0FFCA1CAFE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C01388-A750-4420-8158-47AEDC658201}"/>
              </a:ext>
            </a:extLst>
          </p:cNvPr>
          <p:cNvSpPr>
            <a:spLocks noGrp="1"/>
          </p:cNvSpPr>
          <p:nvPr>
            <p:ph type="sldNum" sz="quarter" idx="12"/>
          </p:nvPr>
        </p:nvSpPr>
        <p:spPr/>
        <p:txBody>
          <a:bodyPr/>
          <a:lstStyle/>
          <a:p>
            <a:fld id="{617F961B-518E-4529-BFAF-CECDB07BEBA6}" type="slidenum">
              <a:rPr lang="en-GB" smtClean="0"/>
              <a:t>‹#›</a:t>
            </a:fld>
            <a:endParaRPr lang="en-GB"/>
          </a:p>
        </p:txBody>
      </p:sp>
    </p:spTree>
    <p:extLst>
      <p:ext uri="{BB962C8B-B14F-4D97-AF65-F5344CB8AC3E}">
        <p14:creationId xmlns:p14="http://schemas.microsoft.com/office/powerpoint/2010/main" val="691170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00F6-A126-42F2-BC5B-1D727D30389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4FEA603-0FD2-4AA2-8CC7-3AB2D041F1F6}"/>
              </a:ext>
            </a:extLst>
          </p:cNvPr>
          <p:cNvSpPr>
            <a:spLocks noGrp="1"/>
          </p:cNvSpPr>
          <p:nvPr>
            <p:ph type="dt" sz="half" idx="10"/>
          </p:nvPr>
        </p:nvSpPr>
        <p:spPr/>
        <p:txBody>
          <a:bodyPr/>
          <a:lstStyle/>
          <a:p>
            <a:fld id="{2A383784-0EF0-4F84-BED3-5DC0FC5A55B2}" type="datetimeFigureOut">
              <a:rPr lang="en-GB" smtClean="0"/>
              <a:t>01/10/2021</a:t>
            </a:fld>
            <a:endParaRPr lang="en-GB"/>
          </a:p>
        </p:txBody>
      </p:sp>
      <p:sp>
        <p:nvSpPr>
          <p:cNvPr id="4" name="Footer Placeholder 3">
            <a:extLst>
              <a:ext uri="{FF2B5EF4-FFF2-40B4-BE49-F238E27FC236}">
                <a16:creationId xmlns:a16="http://schemas.microsoft.com/office/drawing/2014/main" id="{C20CB977-AD42-43EB-A71C-2817825469A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D107C93-80F6-4E2D-BAC6-6FB8BA0D25A6}"/>
              </a:ext>
            </a:extLst>
          </p:cNvPr>
          <p:cNvSpPr>
            <a:spLocks noGrp="1"/>
          </p:cNvSpPr>
          <p:nvPr>
            <p:ph type="sldNum" sz="quarter" idx="12"/>
          </p:nvPr>
        </p:nvSpPr>
        <p:spPr/>
        <p:txBody>
          <a:bodyPr/>
          <a:lstStyle/>
          <a:p>
            <a:fld id="{617F961B-518E-4529-BFAF-CECDB07BEBA6}" type="slidenum">
              <a:rPr lang="en-GB" smtClean="0"/>
              <a:t>‹#›</a:t>
            </a:fld>
            <a:endParaRPr lang="en-GB"/>
          </a:p>
        </p:txBody>
      </p:sp>
    </p:spTree>
    <p:extLst>
      <p:ext uri="{BB962C8B-B14F-4D97-AF65-F5344CB8AC3E}">
        <p14:creationId xmlns:p14="http://schemas.microsoft.com/office/powerpoint/2010/main" val="341272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7A478E-9207-46E0-A723-DE243A714681}"/>
              </a:ext>
            </a:extLst>
          </p:cNvPr>
          <p:cNvSpPr>
            <a:spLocks noGrp="1"/>
          </p:cNvSpPr>
          <p:nvPr>
            <p:ph type="dt" sz="half" idx="10"/>
          </p:nvPr>
        </p:nvSpPr>
        <p:spPr/>
        <p:txBody>
          <a:bodyPr/>
          <a:lstStyle/>
          <a:p>
            <a:fld id="{2A383784-0EF0-4F84-BED3-5DC0FC5A55B2}" type="datetimeFigureOut">
              <a:rPr lang="en-GB" smtClean="0"/>
              <a:t>01/10/2021</a:t>
            </a:fld>
            <a:endParaRPr lang="en-GB"/>
          </a:p>
        </p:txBody>
      </p:sp>
      <p:sp>
        <p:nvSpPr>
          <p:cNvPr id="3" name="Footer Placeholder 2">
            <a:extLst>
              <a:ext uri="{FF2B5EF4-FFF2-40B4-BE49-F238E27FC236}">
                <a16:creationId xmlns:a16="http://schemas.microsoft.com/office/drawing/2014/main" id="{736FCEAE-EAE9-43B1-9584-8F9AD3F5A8E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11B90F0-1D3E-4CEE-83D5-7413EF69F861}"/>
              </a:ext>
            </a:extLst>
          </p:cNvPr>
          <p:cNvSpPr>
            <a:spLocks noGrp="1"/>
          </p:cNvSpPr>
          <p:nvPr>
            <p:ph type="sldNum" sz="quarter" idx="12"/>
          </p:nvPr>
        </p:nvSpPr>
        <p:spPr/>
        <p:txBody>
          <a:bodyPr/>
          <a:lstStyle/>
          <a:p>
            <a:fld id="{617F961B-518E-4529-BFAF-CECDB07BEBA6}" type="slidenum">
              <a:rPr lang="en-GB" smtClean="0"/>
              <a:t>‹#›</a:t>
            </a:fld>
            <a:endParaRPr lang="en-GB"/>
          </a:p>
        </p:txBody>
      </p:sp>
    </p:spTree>
    <p:extLst>
      <p:ext uri="{BB962C8B-B14F-4D97-AF65-F5344CB8AC3E}">
        <p14:creationId xmlns:p14="http://schemas.microsoft.com/office/powerpoint/2010/main" val="1886177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BDD24-B265-4290-9AD2-768F1EF64E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DDA8ABE-FD3B-4D02-9833-DCC0DC63DA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3E6E317-4B9B-4509-8930-A7DEC1F92A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C75E3E5-7789-4CE0-9D9C-0F231E36F6BF}"/>
              </a:ext>
            </a:extLst>
          </p:cNvPr>
          <p:cNvSpPr>
            <a:spLocks noGrp="1"/>
          </p:cNvSpPr>
          <p:nvPr>
            <p:ph type="dt" sz="half" idx="10"/>
          </p:nvPr>
        </p:nvSpPr>
        <p:spPr/>
        <p:txBody>
          <a:bodyPr/>
          <a:lstStyle/>
          <a:p>
            <a:fld id="{2A383784-0EF0-4F84-BED3-5DC0FC5A55B2}" type="datetimeFigureOut">
              <a:rPr lang="en-GB" smtClean="0"/>
              <a:t>01/10/2021</a:t>
            </a:fld>
            <a:endParaRPr lang="en-GB"/>
          </a:p>
        </p:txBody>
      </p:sp>
      <p:sp>
        <p:nvSpPr>
          <p:cNvPr id="6" name="Footer Placeholder 5">
            <a:extLst>
              <a:ext uri="{FF2B5EF4-FFF2-40B4-BE49-F238E27FC236}">
                <a16:creationId xmlns:a16="http://schemas.microsoft.com/office/drawing/2014/main" id="{9EF7F840-4462-4B82-881E-674BFA1824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0FE403-42D4-4E70-BA0E-11BD7ECD2258}"/>
              </a:ext>
            </a:extLst>
          </p:cNvPr>
          <p:cNvSpPr>
            <a:spLocks noGrp="1"/>
          </p:cNvSpPr>
          <p:nvPr>
            <p:ph type="sldNum" sz="quarter" idx="12"/>
          </p:nvPr>
        </p:nvSpPr>
        <p:spPr/>
        <p:txBody>
          <a:bodyPr/>
          <a:lstStyle/>
          <a:p>
            <a:fld id="{617F961B-518E-4529-BFAF-CECDB07BEBA6}" type="slidenum">
              <a:rPr lang="en-GB" smtClean="0"/>
              <a:t>‹#›</a:t>
            </a:fld>
            <a:endParaRPr lang="en-GB"/>
          </a:p>
        </p:txBody>
      </p:sp>
    </p:spTree>
    <p:extLst>
      <p:ext uri="{BB962C8B-B14F-4D97-AF65-F5344CB8AC3E}">
        <p14:creationId xmlns:p14="http://schemas.microsoft.com/office/powerpoint/2010/main" val="241251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E0017-8399-4598-9464-EE9CDCE711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B9B75F9-EB47-4842-B55D-DD82C8F3C3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2DAF521-61D7-478B-B6C2-7711F96E56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D0E28AA-EA59-4EB5-A9A5-EDC6E4611B7B}"/>
              </a:ext>
            </a:extLst>
          </p:cNvPr>
          <p:cNvSpPr>
            <a:spLocks noGrp="1"/>
          </p:cNvSpPr>
          <p:nvPr>
            <p:ph type="dt" sz="half" idx="10"/>
          </p:nvPr>
        </p:nvSpPr>
        <p:spPr/>
        <p:txBody>
          <a:bodyPr/>
          <a:lstStyle/>
          <a:p>
            <a:fld id="{2A383784-0EF0-4F84-BED3-5DC0FC5A55B2}" type="datetimeFigureOut">
              <a:rPr lang="en-GB" smtClean="0"/>
              <a:t>01/10/2021</a:t>
            </a:fld>
            <a:endParaRPr lang="en-GB"/>
          </a:p>
        </p:txBody>
      </p:sp>
      <p:sp>
        <p:nvSpPr>
          <p:cNvPr id="6" name="Footer Placeholder 5">
            <a:extLst>
              <a:ext uri="{FF2B5EF4-FFF2-40B4-BE49-F238E27FC236}">
                <a16:creationId xmlns:a16="http://schemas.microsoft.com/office/drawing/2014/main" id="{D2854BD5-F6D0-4A94-BE47-820073259F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26FC0D5-6586-4CDA-ACF6-B5C13FA5D939}"/>
              </a:ext>
            </a:extLst>
          </p:cNvPr>
          <p:cNvSpPr>
            <a:spLocks noGrp="1"/>
          </p:cNvSpPr>
          <p:nvPr>
            <p:ph type="sldNum" sz="quarter" idx="12"/>
          </p:nvPr>
        </p:nvSpPr>
        <p:spPr/>
        <p:txBody>
          <a:bodyPr/>
          <a:lstStyle/>
          <a:p>
            <a:fld id="{617F961B-518E-4529-BFAF-CECDB07BEBA6}" type="slidenum">
              <a:rPr lang="en-GB" smtClean="0"/>
              <a:t>‹#›</a:t>
            </a:fld>
            <a:endParaRPr lang="en-GB"/>
          </a:p>
        </p:txBody>
      </p:sp>
    </p:spTree>
    <p:extLst>
      <p:ext uri="{BB962C8B-B14F-4D97-AF65-F5344CB8AC3E}">
        <p14:creationId xmlns:p14="http://schemas.microsoft.com/office/powerpoint/2010/main" val="1829299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195C21-1199-4D8A-A736-AC70C1F4E2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6832FA5-8EAB-4A2A-B60F-4F5FDB406D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4E53B4-70A0-44E4-9148-7A84E0CD0C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83784-0EF0-4F84-BED3-5DC0FC5A55B2}" type="datetimeFigureOut">
              <a:rPr lang="en-GB" smtClean="0"/>
              <a:t>01/10/2021</a:t>
            </a:fld>
            <a:endParaRPr lang="en-GB"/>
          </a:p>
        </p:txBody>
      </p:sp>
      <p:sp>
        <p:nvSpPr>
          <p:cNvPr id="5" name="Footer Placeholder 4">
            <a:extLst>
              <a:ext uri="{FF2B5EF4-FFF2-40B4-BE49-F238E27FC236}">
                <a16:creationId xmlns:a16="http://schemas.microsoft.com/office/drawing/2014/main" id="{EABF3DB7-104C-4E38-8B37-D15CFC2FD2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41F26ED-49C7-4A5E-AF23-16CE52504D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7F961B-518E-4529-BFAF-CECDB07BEBA6}" type="slidenum">
              <a:rPr lang="en-GB" smtClean="0"/>
              <a:t>‹#›</a:t>
            </a:fld>
            <a:endParaRPr lang="en-GB"/>
          </a:p>
        </p:txBody>
      </p:sp>
    </p:spTree>
    <p:extLst>
      <p:ext uri="{BB962C8B-B14F-4D97-AF65-F5344CB8AC3E}">
        <p14:creationId xmlns:p14="http://schemas.microsoft.com/office/powerpoint/2010/main" val="800840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doingsmsc.org.uk/british-value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ainbow: A symbol of hope during the coronavirus outbreak">
            <a:extLst>
              <a:ext uri="{FF2B5EF4-FFF2-40B4-BE49-F238E27FC236}">
                <a16:creationId xmlns:a16="http://schemas.microsoft.com/office/drawing/2014/main" id="{44AA3502-4408-4F53-A96F-77A97A28CA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697" y="189835"/>
            <a:ext cx="11934606" cy="4474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5BF34FDC-F735-47BA-BB2A-403D44F7BC42}"/>
              </a:ext>
            </a:extLst>
          </p:cNvPr>
          <p:cNvSpPr/>
          <p:nvPr/>
        </p:nvSpPr>
        <p:spPr>
          <a:xfrm>
            <a:off x="1647940" y="4424026"/>
            <a:ext cx="10415363" cy="1323439"/>
          </a:xfrm>
          <a:prstGeom prst="rect">
            <a:avLst/>
          </a:prstGeom>
        </p:spPr>
        <p:txBody>
          <a:bodyPr wrap="square">
            <a:spAutoFit/>
          </a:bodyPr>
          <a:lstStyle/>
          <a:p>
            <a:r>
              <a:rPr lang="en-US" altLang="en-US" sz="8000" dirty="0">
                <a:solidFill>
                  <a:srgbClr val="FF0000"/>
                </a:solidFill>
                <a:latin typeface="Linkpen 2b Join" panose="03050602060000000000" pitchFamily="66" charset="0"/>
              </a:rPr>
              <a:t>Be</a:t>
            </a:r>
            <a:r>
              <a:rPr lang="en-US" altLang="en-US" sz="8000" dirty="0">
                <a:latin typeface="Linkpen 2b Join" panose="03050602060000000000" pitchFamily="66" charset="0"/>
              </a:rPr>
              <a:t> </a:t>
            </a:r>
            <a:r>
              <a:rPr lang="en-US" altLang="en-US" sz="8000" dirty="0">
                <a:solidFill>
                  <a:srgbClr val="FF0000"/>
                </a:solidFill>
                <a:latin typeface="Linkpen 2b Join" panose="03050602060000000000" pitchFamily="66" charset="0"/>
              </a:rPr>
              <a:t>B</a:t>
            </a:r>
            <a:r>
              <a:rPr lang="en-US" altLang="en-US" sz="8000" dirty="0">
                <a:solidFill>
                  <a:srgbClr val="FFC000"/>
                </a:solidFill>
                <a:latin typeface="Linkpen 2b Join" panose="03050602060000000000" pitchFamily="66" charset="0"/>
              </a:rPr>
              <a:t>r</a:t>
            </a:r>
            <a:r>
              <a:rPr lang="en-US" altLang="en-US" sz="8000" dirty="0">
                <a:solidFill>
                  <a:srgbClr val="FFFF00"/>
                </a:solidFill>
                <a:latin typeface="Linkpen 2b Join" panose="03050602060000000000" pitchFamily="66" charset="0"/>
              </a:rPr>
              <a:t>i</a:t>
            </a:r>
            <a:r>
              <a:rPr lang="en-US" altLang="en-US" sz="8000" dirty="0">
                <a:solidFill>
                  <a:srgbClr val="92D050"/>
                </a:solidFill>
                <a:latin typeface="Linkpen 2b Join" panose="03050602060000000000" pitchFamily="66" charset="0"/>
              </a:rPr>
              <a:t>l</a:t>
            </a:r>
            <a:r>
              <a:rPr lang="en-US" altLang="en-US" sz="8000" dirty="0">
                <a:solidFill>
                  <a:srgbClr val="00B0F0"/>
                </a:solidFill>
                <a:latin typeface="Linkpen 2b Join" panose="03050602060000000000" pitchFamily="66" charset="0"/>
              </a:rPr>
              <a:t>l</a:t>
            </a:r>
            <a:r>
              <a:rPr lang="en-US" altLang="en-US" sz="8000" dirty="0">
                <a:solidFill>
                  <a:srgbClr val="7030A0"/>
                </a:solidFill>
                <a:latin typeface="Linkpen 2b Join" panose="03050602060000000000" pitchFamily="66" charset="0"/>
              </a:rPr>
              <a:t>i</a:t>
            </a:r>
            <a:r>
              <a:rPr lang="en-US" altLang="en-US" sz="8000" dirty="0">
                <a:solidFill>
                  <a:schemeClr val="tx2">
                    <a:lumMod val="40000"/>
                    <a:lumOff val="60000"/>
                  </a:schemeClr>
                </a:solidFill>
                <a:latin typeface="Linkpen 2b Join" panose="03050602060000000000" pitchFamily="66" charset="0"/>
              </a:rPr>
              <a:t>a</a:t>
            </a:r>
            <a:r>
              <a:rPr lang="en-US" altLang="en-US" sz="8000" dirty="0">
                <a:solidFill>
                  <a:srgbClr val="FF0000"/>
                </a:solidFill>
                <a:latin typeface="Linkpen 2b Join" panose="03050602060000000000" pitchFamily="66" charset="0"/>
              </a:rPr>
              <a:t>n</a:t>
            </a:r>
            <a:r>
              <a:rPr lang="en-US" altLang="en-US" sz="8000" dirty="0">
                <a:solidFill>
                  <a:srgbClr val="FFC000"/>
                </a:solidFill>
                <a:latin typeface="Linkpen 2b Join" panose="03050602060000000000" pitchFamily="66" charset="0"/>
              </a:rPr>
              <a:t>t</a:t>
            </a:r>
            <a:endParaRPr lang="en-GB" sz="8000" dirty="0"/>
          </a:p>
        </p:txBody>
      </p:sp>
      <p:sp>
        <p:nvSpPr>
          <p:cNvPr id="6" name="TextBox 5">
            <a:extLst>
              <a:ext uri="{FF2B5EF4-FFF2-40B4-BE49-F238E27FC236}">
                <a16:creationId xmlns:a16="http://schemas.microsoft.com/office/drawing/2014/main" id="{A48E1051-76D2-461C-AEFB-0CA95C796ED0}"/>
              </a:ext>
            </a:extLst>
          </p:cNvPr>
          <p:cNvSpPr txBox="1"/>
          <p:nvPr/>
        </p:nvSpPr>
        <p:spPr>
          <a:xfrm>
            <a:off x="2166302" y="5562600"/>
            <a:ext cx="7859396" cy="1015663"/>
          </a:xfrm>
          <a:prstGeom prst="rect">
            <a:avLst/>
          </a:prstGeom>
          <a:noFill/>
        </p:spPr>
        <p:txBody>
          <a:bodyPr wrap="none" rtlCol="0">
            <a:spAutoFit/>
          </a:bodyPr>
          <a:lstStyle/>
          <a:p>
            <a:r>
              <a:rPr lang="en-US" sz="6000" dirty="0"/>
              <a:t>Values Week 2021- 2022</a:t>
            </a:r>
            <a:endParaRPr lang="en-GB" sz="6000" dirty="0"/>
          </a:p>
        </p:txBody>
      </p:sp>
    </p:spTree>
    <p:extLst>
      <p:ext uri="{BB962C8B-B14F-4D97-AF65-F5344CB8AC3E}">
        <p14:creationId xmlns:p14="http://schemas.microsoft.com/office/powerpoint/2010/main" val="3184802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91F644-B8E0-47D7-852F-7D0A415282AE}"/>
              </a:ext>
            </a:extLst>
          </p:cNvPr>
          <p:cNvSpPr/>
          <p:nvPr/>
        </p:nvSpPr>
        <p:spPr>
          <a:xfrm>
            <a:off x="-54786" y="-433596"/>
            <a:ext cx="4289957" cy="7725192"/>
          </a:xfrm>
          <a:prstGeom prst="rect">
            <a:avLst/>
          </a:prstGeom>
          <a:noFill/>
        </p:spPr>
        <p:txBody>
          <a:bodyPr wrap="none" lIns="91440" tIns="45720" rIns="91440" bIns="45720">
            <a:spAutoFit/>
          </a:bodyPr>
          <a:lstStyle/>
          <a:p>
            <a:pPr algn="ctr"/>
            <a:r>
              <a:rPr lang="en-US" sz="49600" b="0" cap="none" spc="0" dirty="0">
                <a:ln w="0"/>
                <a:solidFill>
                  <a:srgbClr val="FF0000"/>
                </a:solidFill>
                <a:effectLst>
                  <a:outerShdw blurRad="38100" dist="25400" dir="5400000" algn="ctr" rotWithShape="0">
                    <a:srgbClr val="6E747A">
                      <a:alpha val="43000"/>
                    </a:srgbClr>
                  </a:outerShdw>
                </a:effectLst>
              </a:rPr>
              <a:t>N</a:t>
            </a:r>
          </a:p>
        </p:txBody>
      </p:sp>
      <p:sp>
        <p:nvSpPr>
          <p:cNvPr id="3" name="TextBox 2">
            <a:extLst>
              <a:ext uri="{FF2B5EF4-FFF2-40B4-BE49-F238E27FC236}">
                <a16:creationId xmlns:a16="http://schemas.microsoft.com/office/drawing/2014/main" id="{37CBBA0D-C4C7-4F39-BEC8-E1B8B2AFABEE}"/>
              </a:ext>
            </a:extLst>
          </p:cNvPr>
          <p:cNvSpPr txBox="1"/>
          <p:nvPr/>
        </p:nvSpPr>
        <p:spPr>
          <a:xfrm>
            <a:off x="7686449" y="214009"/>
            <a:ext cx="4134256" cy="584775"/>
          </a:xfrm>
          <a:prstGeom prst="rect">
            <a:avLst/>
          </a:prstGeom>
          <a:noFill/>
        </p:spPr>
        <p:txBody>
          <a:bodyPr wrap="square" rtlCol="0">
            <a:spAutoFit/>
          </a:bodyPr>
          <a:lstStyle/>
          <a:p>
            <a:r>
              <a:rPr lang="en-US" sz="3200" b="1" dirty="0"/>
              <a:t>Year One Ambassadors </a:t>
            </a:r>
            <a:endParaRPr lang="en-GB" sz="3200" b="1" dirty="0"/>
          </a:p>
        </p:txBody>
      </p:sp>
      <p:sp>
        <p:nvSpPr>
          <p:cNvPr id="2" name="Rectangle 1">
            <a:extLst>
              <a:ext uri="{FF2B5EF4-FFF2-40B4-BE49-F238E27FC236}">
                <a16:creationId xmlns:a16="http://schemas.microsoft.com/office/drawing/2014/main" id="{6B180574-A678-460A-BD18-9FB2FCEC8E74}"/>
              </a:ext>
            </a:extLst>
          </p:cNvPr>
          <p:cNvSpPr/>
          <p:nvPr/>
        </p:nvSpPr>
        <p:spPr>
          <a:xfrm>
            <a:off x="4056973" y="945634"/>
            <a:ext cx="4708340" cy="1077218"/>
          </a:xfrm>
          <a:prstGeom prst="rect">
            <a:avLst/>
          </a:prstGeom>
        </p:spPr>
        <p:txBody>
          <a:bodyPr wrap="none">
            <a:spAutoFit/>
          </a:bodyPr>
          <a:lstStyle/>
          <a:p>
            <a:r>
              <a:rPr lang="en-US" sz="3200">
                <a:latin typeface="Linkpen 2b Join" panose="03050602060000000000" pitchFamily="66" charset="0"/>
              </a:rPr>
              <a:t>Never give </a:t>
            </a:r>
            <a:r>
              <a:rPr lang="en-US" sz="3200" dirty="0">
                <a:latin typeface="Linkpen 2b Join" panose="03050602060000000000" pitchFamily="66" charset="0"/>
              </a:rPr>
              <a:t>up</a:t>
            </a:r>
          </a:p>
          <a:p>
            <a:r>
              <a:rPr lang="en-US" sz="3200" dirty="0">
                <a:latin typeface="Linkpen 2b Join" panose="03050602060000000000" pitchFamily="66" charset="0"/>
              </a:rPr>
              <a:t>(Perseverance) </a:t>
            </a:r>
          </a:p>
        </p:txBody>
      </p:sp>
      <p:pic>
        <p:nvPicPr>
          <p:cNvPr id="9218" name="Picture 2" descr="Racing Flag Cartoon Images, Stock Photos &amp;amp; Vectors | Shutterstock">
            <a:extLst>
              <a:ext uri="{FF2B5EF4-FFF2-40B4-BE49-F238E27FC236}">
                <a16:creationId xmlns:a16="http://schemas.microsoft.com/office/drawing/2014/main" id="{880433D2-AEAE-4A61-88DE-01EB49518D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619"/>
          <a:stretch/>
        </p:blipFill>
        <p:spPr bwMode="auto">
          <a:xfrm>
            <a:off x="5633811" y="2313668"/>
            <a:ext cx="6411780" cy="4330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876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91F644-B8E0-47D7-852F-7D0A415282AE}"/>
              </a:ext>
            </a:extLst>
          </p:cNvPr>
          <p:cNvSpPr/>
          <p:nvPr/>
        </p:nvSpPr>
        <p:spPr>
          <a:xfrm>
            <a:off x="447755" y="-433596"/>
            <a:ext cx="3284874" cy="7725192"/>
          </a:xfrm>
          <a:prstGeom prst="rect">
            <a:avLst/>
          </a:prstGeom>
          <a:noFill/>
        </p:spPr>
        <p:txBody>
          <a:bodyPr wrap="none" lIns="91440" tIns="45720" rIns="91440" bIns="45720">
            <a:spAutoFit/>
          </a:bodyPr>
          <a:lstStyle/>
          <a:p>
            <a:pPr algn="ctr"/>
            <a:r>
              <a:rPr lang="en-US" sz="49600" b="0" cap="none" spc="0">
                <a:ln w="0"/>
                <a:solidFill>
                  <a:srgbClr val="FD8003"/>
                </a:solidFill>
                <a:effectLst>
                  <a:outerShdw blurRad="38100" dist="25400" dir="5400000" algn="ctr" rotWithShape="0">
                    <a:srgbClr val="6E747A">
                      <a:alpha val="43000"/>
                    </a:srgbClr>
                  </a:outerShdw>
                </a:effectLst>
              </a:rPr>
              <a:t>T</a:t>
            </a:r>
            <a:endParaRPr lang="en-US" sz="49600" b="0" cap="none" spc="0" dirty="0">
              <a:ln w="0"/>
              <a:solidFill>
                <a:srgbClr val="FD8003"/>
              </a:solidFill>
              <a:effectLst>
                <a:outerShdw blurRad="38100" dist="25400" dir="5400000" algn="ctr" rotWithShape="0">
                  <a:srgbClr val="6E747A">
                    <a:alpha val="43000"/>
                  </a:srgbClr>
                </a:outerShdw>
              </a:effectLst>
            </a:endParaRPr>
          </a:p>
        </p:txBody>
      </p:sp>
      <p:sp>
        <p:nvSpPr>
          <p:cNvPr id="3" name="TextBox 2">
            <a:extLst>
              <a:ext uri="{FF2B5EF4-FFF2-40B4-BE49-F238E27FC236}">
                <a16:creationId xmlns:a16="http://schemas.microsoft.com/office/drawing/2014/main" id="{25501D92-A120-4D4C-90DE-F7E87F43F328}"/>
              </a:ext>
            </a:extLst>
          </p:cNvPr>
          <p:cNvSpPr txBox="1"/>
          <p:nvPr/>
        </p:nvSpPr>
        <p:spPr>
          <a:xfrm>
            <a:off x="6733424" y="214009"/>
            <a:ext cx="5087281" cy="584775"/>
          </a:xfrm>
          <a:prstGeom prst="rect">
            <a:avLst/>
          </a:prstGeom>
          <a:noFill/>
        </p:spPr>
        <p:txBody>
          <a:bodyPr wrap="square" rtlCol="0">
            <a:spAutoFit/>
          </a:bodyPr>
          <a:lstStyle/>
          <a:p>
            <a:r>
              <a:rPr lang="en-US" sz="3200" b="1" dirty="0"/>
              <a:t>Year Two Ambassadors (Oak) </a:t>
            </a:r>
            <a:endParaRPr lang="en-GB" sz="3200" b="1" dirty="0"/>
          </a:p>
        </p:txBody>
      </p:sp>
      <p:sp>
        <p:nvSpPr>
          <p:cNvPr id="2" name="Rectangle 1">
            <a:extLst>
              <a:ext uri="{FF2B5EF4-FFF2-40B4-BE49-F238E27FC236}">
                <a16:creationId xmlns:a16="http://schemas.microsoft.com/office/drawing/2014/main" id="{B9796252-41EA-4BE4-83E3-7FAEF462D1D5}"/>
              </a:ext>
            </a:extLst>
          </p:cNvPr>
          <p:cNvSpPr/>
          <p:nvPr/>
        </p:nvSpPr>
        <p:spPr>
          <a:xfrm>
            <a:off x="3951282" y="1021834"/>
            <a:ext cx="6869766" cy="1077218"/>
          </a:xfrm>
          <a:prstGeom prst="rect">
            <a:avLst/>
          </a:prstGeom>
        </p:spPr>
        <p:txBody>
          <a:bodyPr wrap="none">
            <a:spAutoFit/>
          </a:bodyPr>
          <a:lstStyle/>
          <a:p>
            <a:r>
              <a:rPr lang="en-US" sz="3200" dirty="0">
                <a:latin typeface="Linkpen 2b Join" panose="03050602060000000000" pitchFamily="66" charset="0"/>
              </a:rPr>
              <a:t>Together we aim high</a:t>
            </a:r>
          </a:p>
          <a:p>
            <a:r>
              <a:rPr lang="en-US" sz="3200" dirty="0">
                <a:latin typeface="Linkpen 2b Join" panose="03050602060000000000" pitchFamily="66" charset="0"/>
              </a:rPr>
              <a:t>(Aspiration)</a:t>
            </a:r>
          </a:p>
        </p:txBody>
      </p:sp>
      <p:pic>
        <p:nvPicPr>
          <p:cNvPr id="2054" name="Picture 6" descr="Kite flying icon flat cartoon style isolated on Vector Image">
            <a:extLst>
              <a:ext uri="{FF2B5EF4-FFF2-40B4-BE49-F238E27FC236}">
                <a16:creationId xmlns:a16="http://schemas.microsoft.com/office/drawing/2014/main" id="{8A1932F5-7E56-44BC-AC48-0AE9DC5021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333"/>
          <a:stretch/>
        </p:blipFill>
        <p:spPr bwMode="auto">
          <a:xfrm>
            <a:off x="6696964" y="2099052"/>
            <a:ext cx="5160200" cy="4701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65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0DE84-5FC8-498D-987A-34E8383C92C9}"/>
              </a:ext>
            </a:extLst>
          </p:cNvPr>
          <p:cNvSpPr>
            <a:spLocks noGrp="1"/>
          </p:cNvSpPr>
          <p:nvPr>
            <p:ph type="ctrTitle"/>
          </p:nvPr>
        </p:nvSpPr>
        <p:spPr>
          <a:xfrm>
            <a:off x="179032" y="621106"/>
            <a:ext cx="11833935" cy="5615788"/>
          </a:xfrm>
        </p:spPr>
        <p:txBody>
          <a:bodyPr>
            <a:noAutofit/>
          </a:bodyPr>
          <a:lstStyle/>
          <a:p>
            <a:r>
              <a:rPr lang="en-US" sz="4800" dirty="0">
                <a:cs typeface="Arial" panose="020B0604020202020204" pitchFamily="34" charset="0"/>
              </a:rPr>
              <a:t>We want to be brilliant </a:t>
            </a:r>
            <a:br>
              <a:rPr lang="en-US" sz="4800" dirty="0">
                <a:cs typeface="Arial" panose="020B0604020202020204" pitchFamily="34" charset="0"/>
              </a:rPr>
            </a:br>
            <a:r>
              <a:rPr lang="en-US" sz="4800" dirty="0">
                <a:cs typeface="Arial" panose="020B0604020202020204" pitchFamily="34" charset="0"/>
              </a:rPr>
              <a:t>the best that we can be </a:t>
            </a:r>
            <a:br>
              <a:rPr lang="en-US" sz="4800" dirty="0">
                <a:cs typeface="Arial" panose="020B0604020202020204" pitchFamily="34" charset="0"/>
              </a:rPr>
            </a:br>
            <a:r>
              <a:rPr lang="en-US" sz="4800" dirty="0">
                <a:cs typeface="Arial" panose="020B0604020202020204" pitchFamily="34" charset="0"/>
              </a:rPr>
              <a:t>We want to be brilliant </a:t>
            </a:r>
            <a:br>
              <a:rPr lang="en-US" sz="4800" dirty="0">
                <a:cs typeface="Arial" panose="020B0604020202020204" pitchFamily="34" charset="0"/>
              </a:rPr>
            </a:br>
            <a:r>
              <a:rPr lang="en-US" sz="4800" dirty="0">
                <a:cs typeface="Arial" panose="020B0604020202020204" pitchFamily="34" charset="0"/>
              </a:rPr>
              <a:t>because that’s what Banks Road means</a:t>
            </a:r>
            <a:br>
              <a:rPr lang="en-US" sz="4800" dirty="0">
                <a:cs typeface="Arial" panose="020B0604020202020204" pitchFamily="34" charset="0"/>
              </a:rPr>
            </a:br>
            <a:r>
              <a:rPr lang="en-US" sz="4800" dirty="0">
                <a:cs typeface="Arial" panose="020B0604020202020204" pitchFamily="34" charset="0"/>
              </a:rPr>
              <a:t>We want to be brilliant</a:t>
            </a:r>
            <a:br>
              <a:rPr lang="en-US" sz="4800" dirty="0">
                <a:cs typeface="Arial" panose="020B0604020202020204" pitchFamily="34" charset="0"/>
              </a:rPr>
            </a:br>
            <a:r>
              <a:rPr lang="en-US" sz="4800" dirty="0">
                <a:cs typeface="Arial" panose="020B0604020202020204" pitchFamily="34" charset="0"/>
              </a:rPr>
              <a:t>and reach up for the stars </a:t>
            </a:r>
            <a:br>
              <a:rPr lang="en-US" sz="4800" dirty="0">
                <a:cs typeface="Arial" panose="020B0604020202020204" pitchFamily="34" charset="0"/>
              </a:rPr>
            </a:br>
            <a:r>
              <a:rPr lang="en-US" sz="4800" dirty="0">
                <a:cs typeface="Arial" panose="020B0604020202020204" pitchFamily="34" charset="0"/>
              </a:rPr>
              <a:t>We want to be brilliant </a:t>
            </a:r>
            <a:br>
              <a:rPr lang="en-US" sz="4800" dirty="0">
                <a:cs typeface="Arial" panose="020B0604020202020204" pitchFamily="34" charset="0"/>
              </a:rPr>
            </a:br>
            <a:r>
              <a:rPr lang="en-US" sz="4800" dirty="0">
                <a:cs typeface="Arial" panose="020B0604020202020204" pitchFamily="34" charset="0"/>
              </a:rPr>
              <a:t>even when it’s hard. </a:t>
            </a:r>
            <a:endParaRPr lang="en-GB" sz="4800" dirty="0">
              <a:cs typeface="Arial" panose="020B0604020202020204" pitchFamily="34" charset="0"/>
            </a:endParaRPr>
          </a:p>
        </p:txBody>
      </p:sp>
      <p:pic>
        <p:nvPicPr>
          <p:cNvPr id="4" name="Banks Road Brilliant (1)">
            <a:hlinkClick r:id="" action="ppaction://media"/>
            <a:extLst>
              <a:ext uri="{FF2B5EF4-FFF2-40B4-BE49-F238E27FC236}">
                <a16:creationId xmlns:a16="http://schemas.microsoft.com/office/drawing/2014/main" id="{41036D69-EBCE-4E00-BC0A-146CEC081D8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71261" y="310697"/>
            <a:ext cx="1831068" cy="1831068"/>
          </a:xfrm>
          <a:prstGeom prst="rect">
            <a:avLst/>
          </a:prstGeom>
        </p:spPr>
      </p:pic>
    </p:spTree>
    <p:extLst>
      <p:ext uri="{BB962C8B-B14F-4D97-AF65-F5344CB8AC3E}">
        <p14:creationId xmlns:p14="http://schemas.microsoft.com/office/powerpoint/2010/main" val="15011933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nextCondLst>
                <p:cond evt="onClick" delay="0">
                  <p:tgtEl>
                    <p:spTgt spid="4"/>
                  </p:tgtEl>
                </p:cond>
              </p:nextCondLst>
            </p:seq>
            <p:audio>
              <p:cMediaNode vol="80000" numSld="999">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05CE9E-CEED-4275-878C-62303F800382}"/>
              </a:ext>
            </a:extLst>
          </p:cNvPr>
          <p:cNvSpPr>
            <a:spLocks noGrp="1"/>
          </p:cNvSpPr>
          <p:nvPr>
            <p:ph idx="1"/>
          </p:nvPr>
        </p:nvSpPr>
        <p:spPr>
          <a:xfrm>
            <a:off x="245985" y="1825625"/>
            <a:ext cx="11700029" cy="4351338"/>
          </a:xfrm>
        </p:spPr>
        <p:txBody>
          <a:bodyPr>
            <a:normAutofit/>
          </a:bodyPr>
          <a:lstStyle/>
          <a:p>
            <a:pPr marL="0" indent="0" algn="ctr">
              <a:buNone/>
            </a:pPr>
            <a:r>
              <a:rPr lang="en-US" sz="4400" dirty="0">
                <a:latin typeface="+mj-lt"/>
                <a:cs typeface="Arial" panose="020B0604020202020204" pitchFamily="34" charset="0"/>
              </a:rPr>
              <a:t>Build your confidence, to always try your best</a:t>
            </a:r>
          </a:p>
          <a:p>
            <a:pPr marL="0" indent="0" algn="ctr">
              <a:buNone/>
            </a:pPr>
            <a:r>
              <a:rPr lang="en-US" sz="4400" dirty="0">
                <a:latin typeface="+mj-lt"/>
                <a:cs typeface="Arial" panose="020B0604020202020204" pitchFamily="34" charset="0"/>
              </a:rPr>
              <a:t>Respect each other, and respect yourself </a:t>
            </a:r>
          </a:p>
          <a:p>
            <a:pPr marL="0" indent="0" algn="ctr">
              <a:buNone/>
            </a:pPr>
            <a:r>
              <a:rPr lang="en-US" sz="4400" dirty="0">
                <a:latin typeface="+mj-lt"/>
                <a:cs typeface="Arial" panose="020B0604020202020204" pitchFamily="34" charset="0"/>
              </a:rPr>
              <a:t>Inspire those you know, to reach up for their goals </a:t>
            </a:r>
          </a:p>
          <a:p>
            <a:pPr marL="0" indent="0" algn="ctr">
              <a:buNone/>
            </a:pPr>
            <a:r>
              <a:rPr lang="en-US" sz="4400" dirty="0">
                <a:latin typeface="+mj-lt"/>
                <a:cs typeface="Arial" panose="020B0604020202020204" pitchFamily="34" charset="0"/>
              </a:rPr>
              <a:t>We want to be brilliant, so let’s do that</a:t>
            </a:r>
            <a:endParaRPr lang="en-GB" sz="4400" dirty="0">
              <a:latin typeface="+mj-lt"/>
              <a:cs typeface="Arial" panose="020B0604020202020204" pitchFamily="34" charset="0"/>
            </a:endParaRPr>
          </a:p>
        </p:txBody>
      </p:sp>
    </p:spTree>
    <p:extLst>
      <p:ext uri="{BB962C8B-B14F-4D97-AF65-F5344CB8AC3E}">
        <p14:creationId xmlns:p14="http://schemas.microsoft.com/office/powerpoint/2010/main" val="1330400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0DE84-5FC8-498D-987A-34E8383C92C9}"/>
              </a:ext>
            </a:extLst>
          </p:cNvPr>
          <p:cNvSpPr>
            <a:spLocks noGrp="1"/>
          </p:cNvSpPr>
          <p:nvPr>
            <p:ph type="ctrTitle"/>
          </p:nvPr>
        </p:nvSpPr>
        <p:spPr>
          <a:xfrm>
            <a:off x="179032" y="621106"/>
            <a:ext cx="11833935" cy="5615788"/>
          </a:xfrm>
        </p:spPr>
        <p:txBody>
          <a:bodyPr>
            <a:noAutofit/>
          </a:bodyPr>
          <a:lstStyle/>
          <a:p>
            <a:r>
              <a:rPr lang="en-US" sz="4800" dirty="0">
                <a:cs typeface="Arial" panose="020B0604020202020204" pitchFamily="34" charset="0"/>
              </a:rPr>
              <a:t>We want to be brilliant </a:t>
            </a:r>
            <a:br>
              <a:rPr lang="en-US" sz="4800" dirty="0">
                <a:cs typeface="Arial" panose="020B0604020202020204" pitchFamily="34" charset="0"/>
              </a:rPr>
            </a:br>
            <a:r>
              <a:rPr lang="en-US" sz="4800" dirty="0">
                <a:cs typeface="Arial" panose="020B0604020202020204" pitchFamily="34" charset="0"/>
              </a:rPr>
              <a:t>the best that we can be </a:t>
            </a:r>
            <a:br>
              <a:rPr lang="en-US" sz="4800" dirty="0">
                <a:cs typeface="Arial" panose="020B0604020202020204" pitchFamily="34" charset="0"/>
              </a:rPr>
            </a:br>
            <a:r>
              <a:rPr lang="en-US" sz="4800" dirty="0">
                <a:cs typeface="Arial" panose="020B0604020202020204" pitchFamily="34" charset="0"/>
              </a:rPr>
              <a:t>We want to be brilliant </a:t>
            </a:r>
            <a:br>
              <a:rPr lang="en-US" sz="4800" dirty="0">
                <a:cs typeface="Arial" panose="020B0604020202020204" pitchFamily="34" charset="0"/>
              </a:rPr>
            </a:br>
            <a:r>
              <a:rPr lang="en-US" sz="4800" dirty="0">
                <a:cs typeface="Arial" panose="020B0604020202020204" pitchFamily="34" charset="0"/>
              </a:rPr>
              <a:t>because that’s what Banks Road means</a:t>
            </a:r>
            <a:br>
              <a:rPr lang="en-US" sz="4800" dirty="0">
                <a:cs typeface="Arial" panose="020B0604020202020204" pitchFamily="34" charset="0"/>
              </a:rPr>
            </a:br>
            <a:r>
              <a:rPr lang="en-US" sz="4800" dirty="0">
                <a:cs typeface="Arial" panose="020B0604020202020204" pitchFamily="34" charset="0"/>
              </a:rPr>
              <a:t>We want to be brilliant</a:t>
            </a:r>
            <a:br>
              <a:rPr lang="en-US" sz="4800" dirty="0">
                <a:cs typeface="Arial" panose="020B0604020202020204" pitchFamily="34" charset="0"/>
              </a:rPr>
            </a:br>
            <a:r>
              <a:rPr lang="en-US" sz="4800" dirty="0">
                <a:cs typeface="Arial" panose="020B0604020202020204" pitchFamily="34" charset="0"/>
              </a:rPr>
              <a:t>and reach up for the stars </a:t>
            </a:r>
            <a:br>
              <a:rPr lang="en-US" sz="4800" dirty="0">
                <a:cs typeface="Arial" panose="020B0604020202020204" pitchFamily="34" charset="0"/>
              </a:rPr>
            </a:br>
            <a:r>
              <a:rPr lang="en-US" sz="4800" dirty="0">
                <a:cs typeface="Arial" panose="020B0604020202020204" pitchFamily="34" charset="0"/>
              </a:rPr>
              <a:t>We want to be brilliant </a:t>
            </a:r>
            <a:br>
              <a:rPr lang="en-US" sz="4800" dirty="0">
                <a:cs typeface="Arial" panose="020B0604020202020204" pitchFamily="34" charset="0"/>
              </a:rPr>
            </a:br>
            <a:r>
              <a:rPr lang="en-US" sz="4800" dirty="0">
                <a:cs typeface="Arial" panose="020B0604020202020204" pitchFamily="34" charset="0"/>
              </a:rPr>
              <a:t>even when it’s hard. </a:t>
            </a:r>
            <a:endParaRPr lang="en-GB" sz="4800" dirty="0">
              <a:cs typeface="Arial" panose="020B0604020202020204" pitchFamily="34" charset="0"/>
            </a:endParaRPr>
          </a:p>
        </p:txBody>
      </p:sp>
    </p:spTree>
    <p:extLst>
      <p:ext uri="{BB962C8B-B14F-4D97-AF65-F5344CB8AC3E}">
        <p14:creationId xmlns:p14="http://schemas.microsoft.com/office/powerpoint/2010/main" val="4048549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05CE9E-CEED-4275-878C-62303F800382}"/>
              </a:ext>
            </a:extLst>
          </p:cNvPr>
          <p:cNvSpPr>
            <a:spLocks noGrp="1"/>
          </p:cNvSpPr>
          <p:nvPr>
            <p:ph idx="1"/>
          </p:nvPr>
        </p:nvSpPr>
        <p:spPr>
          <a:xfrm>
            <a:off x="245985" y="1825625"/>
            <a:ext cx="11700029" cy="4351338"/>
          </a:xfrm>
        </p:spPr>
        <p:txBody>
          <a:bodyPr>
            <a:normAutofit/>
          </a:bodyPr>
          <a:lstStyle/>
          <a:p>
            <a:pPr marL="0" indent="0" algn="ctr">
              <a:buNone/>
            </a:pPr>
            <a:r>
              <a:rPr lang="en-US" sz="4400" dirty="0">
                <a:latin typeface="+mj-lt"/>
                <a:cs typeface="Arial" panose="020B0604020202020204" pitchFamily="34" charset="0"/>
              </a:rPr>
              <a:t>Listen to others, they’ve got something to say </a:t>
            </a:r>
          </a:p>
          <a:p>
            <a:pPr marL="0" indent="0" algn="ctr">
              <a:buNone/>
            </a:pPr>
            <a:r>
              <a:rPr lang="en-US" sz="4400" dirty="0">
                <a:latin typeface="+mj-lt"/>
                <a:cs typeface="Arial" panose="020B0604020202020204" pitchFamily="34" charset="0"/>
              </a:rPr>
              <a:t>Learn from all you do, even your mistakes</a:t>
            </a:r>
          </a:p>
          <a:p>
            <a:pPr marL="0" indent="0" algn="ctr">
              <a:buNone/>
            </a:pPr>
            <a:r>
              <a:rPr lang="en-US" sz="4400" dirty="0">
                <a:latin typeface="+mj-lt"/>
                <a:cs typeface="Arial" panose="020B0604020202020204" pitchFamily="34" charset="0"/>
              </a:rPr>
              <a:t>Improving day to day, in every choice we make</a:t>
            </a:r>
          </a:p>
          <a:p>
            <a:pPr marL="0" indent="0" algn="ctr">
              <a:buNone/>
            </a:pPr>
            <a:r>
              <a:rPr lang="en-US" sz="4400" dirty="0">
                <a:latin typeface="+mj-lt"/>
                <a:cs typeface="Arial" panose="020B0604020202020204" pitchFamily="34" charset="0"/>
              </a:rPr>
              <a:t>We want to be brilliant, so let’s do that  </a:t>
            </a:r>
            <a:endParaRPr lang="en-GB" sz="4400" dirty="0">
              <a:latin typeface="+mj-lt"/>
              <a:cs typeface="Arial" panose="020B0604020202020204" pitchFamily="34" charset="0"/>
            </a:endParaRPr>
          </a:p>
        </p:txBody>
      </p:sp>
    </p:spTree>
    <p:extLst>
      <p:ext uri="{BB962C8B-B14F-4D97-AF65-F5344CB8AC3E}">
        <p14:creationId xmlns:p14="http://schemas.microsoft.com/office/powerpoint/2010/main" val="4019816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0DE84-5FC8-498D-987A-34E8383C92C9}"/>
              </a:ext>
            </a:extLst>
          </p:cNvPr>
          <p:cNvSpPr>
            <a:spLocks noGrp="1"/>
          </p:cNvSpPr>
          <p:nvPr>
            <p:ph type="ctrTitle"/>
          </p:nvPr>
        </p:nvSpPr>
        <p:spPr>
          <a:xfrm>
            <a:off x="179032" y="621106"/>
            <a:ext cx="11833935" cy="5615788"/>
          </a:xfrm>
        </p:spPr>
        <p:txBody>
          <a:bodyPr>
            <a:noAutofit/>
          </a:bodyPr>
          <a:lstStyle/>
          <a:p>
            <a:r>
              <a:rPr lang="en-US" sz="4800" dirty="0">
                <a:cs typeface="Arial" panose="020B0604020202020204" pitchFamily="34" charset="0"/>
              </a:rPr>
              <a:t>We want to be brilliant </a:t>
            </a:r>
            <a:br>
              <a:rPr lang="en-US" sz="4800" dirty="0">
                <a:cs typeface="Arial" panose="020B0604020202020204" pitchFamily="34" charset="0"/>
              </a:rPr>
            </a:br>
            <a:r>
              <a:rPr lang="en-US" sz="4800" dirty="0">
                <a:cs typeface="Arial" panose="020B0604020202020204" pitchFamily="34" charset="0"/>
              </a:rPr>
              <a:t>the best that we can be </a:t>
            </a:r>
            <a:br>
              <a:rPr lang="en-US" sz="4800" dirty="0">
                <a:cs typeface="Arial" panose="020B0604020202020204" pitchFamily="34" charset="0"/>
              </a:rPr>
            </a:br>
            <a:r>
              <a:rPr lang="en-US" sz="4800" dirty="0">
                <a:cs typeface="Arial" panose="020B0604020202020204" pitchFamily="34" charset="0"/>
              </a:rPr>
              <a:t>We want to be brilliant </a:t>
            </a:r>
            <a:br>
              <a:rPr lang="en-US" sz="4800" dirty="0">
                <a:cs typeface="Arial" panose="020B0604020202020204" pitchFamily="34" charset="0"/>
              </a:rPr>
            </a:br>
            <a:r>
              <a:rPr lang="en-US" sz="4800" dirty="0">
                <a:cs typeface="Arial" panose="020B0604020202020204" pitchFamily="34" charset="0"/>
              </a:rPr>
              <a:t>because that’s what Banks Road means</a:t>
            </a:r>
            <a:br>
              <a:rPr lang="en-US" sz="4800" dirty="0">
                <a:cs typeface="Arial" panose="020B0604020202020204" pitchFamily="34" charset="0"/>
              </a:rPr>
            </a:br>
            <a:r>
              <a:rPr lang="en-US" sz="4800" dirty="0">
                <a:cs typeface="Arial" panose="020B0604020202020204" pitchFamily="34" charset="0"/>
              </a:rPr>
              <a:t>We want to be brilliant</a:t>
            </a:r>
            <a:br>
              <a:rPr lang="en-US" sz="4800" dirty="0">
                <a:cs typeface="Arial" panose="020B0604020202020204" pitchFamily="34" charset="0"/>
              </a:rPr>
            </a:br>
            <a:r>
              <a:rPr lang="en-US" sz="4800" dirty="0">
                <a:cs typeface="Arial" panose="020B0604020202020204" pitchFamily="34" charset="0"/>
              </a:rPr>
              <a:t>and reach up for the stars </a:t>
            </a:r>
            <a:br>
              <a:rPr lang="en-US" sz="4800" dirty="0">
                <a:cs typeface="Arial" panose="020B0604020202020204" pitchFamily="34" charset="0"/>
              </a:rPr>
            </a:br>
            <a:r>
              <a:rPr lang="en-US" sz="4800" dirty="0">
                <a:cs typeface="Arial" panose="020B0604020202020204" pitchFamily="34" charset="0"/>
              </a:rPr>
              <a:t>We want to be brilliant </a:t>
            </a:r>
            <a:br>
              <a:rPr lang="en-US" sz="4800" dirty="0">
                <a:cs typeface="Arial" panose="020B0604020202020204" pitchFamily="34" charset="0"/>
              </a:rPr>
            </a:br>
            <a:r>
              <a:rPr lang="en-US" sz="4800" dirty="0">
                <a:cs typeface="Arial" panose="020B0604020202020204" pitchFamily="34" charset="0"/>
              </a:rPr>
              <a:t>even when it’s hard. </a:t>
            </a:r>
            <a:endParaRPr lang="en-GB" sz="4800" dirty="0">
              <a:cs typeface="Arial" panose="020B0604020202020204" pitchFamily="34" charset="0"/>
            </a:endParaRPr>
          </a:p>
        </p:txBody>
      </p:sp>
    </p:spTree>
    <p:extLst>
      <p:ext uri="{BB962C8B-B14F-4D97-AF65-F5344CB8AC3E}">
        <p14:creationId xmlns:p14="http://schemas.microsoft.com/office/powerpoint/2010/main" val="972925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05CE9E-CEED-4275-878C-62303F800382}"/>
              </a:ext>
            </a:extLst>
          </p:cNvPr>
          <p:cNvSpPr>
            <a:spLocks noGrp="1"/>
          </p:cNvSpPr>
          <p:nvPr>
            <p:ph idx="1"/>
          </p:nvPr>
        </p:nvSpPr>
        <p:spPr>
          <a:xfrm>
            <a:off x="245985" y="1825625"/>
            <a:ext cx="11700029" cy="4351338"/>
          </a:xfrm>
        </p:spPr>
        <p:txBody>
          <a:bodyPr>
            <a:normAutofit/>
          </a:bodyPr>
          <a:lstStyle/>
          <a:p>
            <a:pPr marL="0" indent="0" algn="ctr">
              <a:buNone/>
            </a:pPr>
            <a:r>
              <a:rPr lang="en-US" sz="4400" dirty="0">
                <a:latin typeface="+mj-lt"/>
                <a:cs typeface="Arial" panose="020B0604020202020204" pitchFamily="34" charset="0"/>
              </a:rPr>
              <a:t>Achieving all we can, having fun each day </a:t>
            </a:r>
          </a:p>
          <a:p>
            <a:pPr marL="0" indent="0" algn="ctr">
              <a:buNone/>
            </a:pPr>
            <a:r>
              <a:rPr lang="en-US" sz="4400" dirty="0">
                <a:latin typeface="+mj-lt"/>
                <a:cs typeface="Arial" panose="020B0604020202020204" pitchFamily="34" charset="0"/>
              </a:rPr>
              <a:t>Never, Never give up</a:t>
            </a:r>
          </a:p>
          <a:p>
            <a:pPr marL="0" indent="0" algn="ctr">
              <a:buNone/>
            </a:pPr>
            <a:r>
              <a:rPr lang="en-US" sz="4400" dirty="0">
                <a:latin typeface="+mj-lt"/>
                <a:cs typeface="Arial" panose="020B0604020202020204" pitchFamily="34" charset="0"/>
              </a:rPr>
              <a:t>Together we are stronger, as we reach up high </a:t>
            </a:r>
          </a:p>
          <a:p>
            <a:pPr marL="0" indent="0" algn="ctr">
              <a:buNone/>
            </a:pPr>
            <a:r>
              <a:rPr lang="en-US" sz="4400" dirty="0">
                <a:latin typeface="+mj-lt"/>
                <a:cs typeface="Arial" panose="020B0604020202020204" pitchFamily="34" charset="0"/>
              </a:rPr>
              <a:t>We want to be brilliant, so let’s do that</a:t>
            </a:r>
            <a:endParaRPr lang="en-GB" sz="4400" dirty="0">
              <a:latin typeface="+mj-lt"/>
              <a:cs typeface="Arial" panose="020B0604020202020204" pitchFamily="34" charset="0"/>
            </a:endParaRPr>
          </a:p>
        </p:txBody>
      </p:sp>
    </p:spTree>
    <p:extLst>
      <p:ext uri="{BB962C8B-B14F-4D97-AF65-F5344CB8AC3E}">
        <p14:creationId xmlns:p14="http://schemas.microsoft.com/office/powerpoint/2010/main" val="509799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0DE84-5FC8-498D-987A-34E8383C92C9}"/>
              </a:ext>
            </a:extLst>
          </p:cNvPr>
          <p:cNvSpPr>
            <a:spLocks noGrp="1"/>
          </p:cNvSpPr>
          <p:nvPr>
            <p:ph type="ctrTitle"/>
          </p:nvPr>
        </p:nvSpPr>
        <p:spPr>
          <a:xfrm>
            <a:off x="179032" y="621106"/>
            <a:ext cx="11833935" cy="5615788"/>
          </a:xfrm>
        </p:spPr>
        <p:txBody>
          <a:bodyPr>
            <a:noAutofit/>
          </a:bodyPr>
          <a:lstStyle/>
          <a:p>
            <a:r>
              <a:rPr lang="en-US" sz="4800" dirty="0">
                <a:cs typeface="Arial" panose="020B0604020202020204" pitchFamily="34" charset="0"/>
              </a:rPr>
              <a:t>We want to be brilliant </a:t>
            </a:r>
            <a:br>
              <a:rPr lang="en-US" sz="4800" dirty="0">
                <a:cs typeface="Arial" panose="020B0604020202020204" pitchFamily="34" charset="0"/>
              </a:rPr>
            </a:br>
            <a:r>
              <a:rPr lang="en-US" sz="4800" dirty="0">
                <a:cs typeface="Arial" panose="020B0604020202020204" pitchFamily="34" charset="0"/>
              </a:rPr>
              <a:t>the best that we can be </a:t>
            </a:r>
            <a:br>
              <a:rPr lang="en-US" sz="4800" dirty="0">
                <a:cs typeface="Arial" panose="020B0604020202020204" pitchFamily="34" charset="0"/>
              </a:rPr>
            </a:br>
            <a:r>
              <a:rPr lang="en-US" sz="4800" dirty="0">
                <a:cs typeface="Arial" panose="020B0604020202020204" pitchFamily="34" charset="0"/>
              </a:rPr>
              <a:t>We want to be brilliant </a:t>
            </a:r>
            <a:br>
              <a:rPr lang="en-US" sz="4800" dirty="0">
                <a:cs typeface="Arial" panose="020B0604020202020204" pitchFamily="34" charset="0"/>
              </a:rPr>
            </a:br>
            <a:r>
              <a:rPr lang="en-US" sz="4800" dirty="0">
                <a:cs typeface="Arial" panose="020B0604020202020204" pitchFamily="34" charset="0"/>
              </a:rPr>
              <a:t>because that’s what Banks Road means</a:t>
            </a:r>
            <a:br>
              <a:rPr lang="en-US" sz="4800" dirty="0">
                <a:cs typeface="Arial" panose="020B0604020202020204" pitchFamily="34" charset="0"/>
              </a:rPr>
            </a:br>
            <a:r>
              <a:rPr lang="en-US" sz="4800" dirty="0">
                <a:cs typeface="Arial" panose="020B0604020202020204" pitchFamily="34" charset="0"/>
              </a:rPr>
              <a:t>We want to be brilliant</a:t>
            </a:r>
            <a:br>
              <a:rPr lang="en-US" sz="4800" dirty="0">
                <a:cs typeface="Arial" panose="020B0604020202020204" pitchFamily="34" charset="0"/>
              </a:rPr>
            </a:br>
            <a:r>
              <a:rPr lang="en-US" sz="4800" dirty="0">
                <a:cs typeface="Arial" panose="020B0604020202020204" pitchFamily="34" charset="0"/>
              </a:rPr>
              <a:t>and reach up for the stars </a:t>
            </a:r>
            <a:br>
              <a:rPr lang="en-US" sz="4800" dirty="0">
                <a:cs typeface="Arial" panose="020B0604020202020204" pitchFamily="34" charset="0"/>
              </a:rPr>
            </a:br>
            <a:r>
              <a:rPr lang="en-US" sz="4800" dirty="0">
                <a:cs typeface="Arial" panose="020B0604020202020204" pitchFamily="34" charset="0"/>
              </a:rPr>
              <a:t>We want to be brilliant </a:t>
            </a:r>
            <a:br>
              <a:rPr lang="en-US" sz="4800" dirty="0">
                <a:cs typeface="Arial" panose="020B0604020202020204" pitchFamily="34" charset="0"/>
              </a:rPr>
            </a:br>
            <a:r>
              <a:rPr lang="en-US" sz="4800" dirty="0">
                <a:cs typeface="Arial" panose="020B0604020202020204" pitchFamily="34" charset="0"/>
              </a:rPr>
              <a:t>even when it’s hard. </a:t>
            </a:r>
            <a:endParaRPr lang="en-GB" sz="4800" dirty="0">
              <a:cs typeface="Arial" panose="020B0604020202020204" pitchFamily="34" charset="0"/>
            </a:endParaRPr>
          </a:p>
        </p:txBody>
      </p:sp>
    </p:spTree>
    <p:extLst>
      <p:ext uri="{BB962C8B-B14F-4D97-AF65-F5344CB8AC3E}">
        <p14:creationId xmlns:p14="http://schemas.microsoft.com/office/powerpoint/2010/main" val="717077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42833-CCA0-4ADF-958A-87E67E13A876}"/>
              </a:ext>
            </a:extLst>
          </p:cNvPr>
          <p:cNvSpPr>
            <a:spLocks noGrp="1"/>
          </p:cNvSpPr>
          <p:nvPr>
            <p:ph type="title"/>
          </p:nvPr>
        </p:nvSpPr>
        <p:spPr/>
        <p:txBody>
          <a:bodyPr/>
          <a:lstStyle/>
          <a:p>
            <a:r>
              <a:rPr lang="en-US" dirty="0"/>
              <a:t>Key Questions to explore during Values Week</a:t>
            </a:r>
            <a:endParaRPr lang="en-GB" dirty="0"/>
          </a:p>
        </p:txBody>
      </p:sp>
      <p:sp>
        <p:nvSpPr>
          <p:cNvPr id="3" name="Content Placeholder 2">
            <a:extLst>
              <a:ext uri="{FF2B5EF4-FFF2-40B4-BE49-F238E27FC236}">
                <a16:creationId xmlns:a16="http://schemas.microsoft.com/office/drawing/2014/main" id="{69AD8EFB-FE91-4202-BA17-34B8975FBE63}"/>
              </a:ext>
            </a:extLst>
          </p:cNvPr>
          <p:cNvSpPr>
            <a:spLocks noGrp="1"/>
          </p:cNvSpPr>
          <p:nvPr>
            <p:ph idx="1"/>
          </p:nvPr>
        </p:nvSpPr>
        <p:spPr/>
        <p:txBody>
          <a:bodyPr/>
          <a:lstStyle/>
          <a:p>
            <a:pPr lvl="0"/>
            <a:r>
              <a:rPr lang="en-US" dirty="0"/>
              <a:t>Who am I?</a:t>
            </a:r>
            <a:endParaRPr lang="en-GB" dirty="0"/>
          </a:p>
          <a:p>
            <a:pPr lvl="0"/>
            <a:r>
              <a:rPr lang="en-US" dirty="0"/>
              <a:t>Who are we?</a:t>
            </a:r>
            <a:endParaRPr lang="en-GB" dirty="0"/>
          </a:p>
          <a:p>
            <a:pPr lvl="0"/>
            <a:r>
              <a:rPr lang="en-US" dirty="0"/>
              <a:t>Where do we live?</a:t>
            </a:r>
            <a:endParaRPr lang="en-GB" dirty="0"/>
          </a:p>
          <a:p>
            <a:pPr lvl="0"/>
            <a:r>
              <a:rPr lang="en-US" dirty="0"/>
              <a:t>How do we all live together?</a:t>
            </a:r>
            <a:endParaRPr lang="en-GB" dirty="0"/>
          </a:p>
          <a:p>
            <a:pPr lvl="1"/>
            <a:r>
              <a:rPr lang="en-US" dirty="0"/>
              <a:t>‘Who lives in my community?’</a:t>
            </a:r>
            <a:endParaRPr lang="en-GB" dirty="0"/>
          </a:p>
          <a:p>
            <a:pPr lvl="1"/>
            <a:r>
              <a:rPr lang="en-US" dirty="0"/>
              <a:t> ‘What does it mean to be part of a community?’ </a:t>
            </a:r>
            <a:endParaRPr lang="en-GB" dirty="0"/>
          </a:p>
          <a:p>
            <a:pPr lvl="1"/>
            <a:r>
              <a:rPr lang="en-US" dirty="0"/>
              <a:t>‘Where does our school fit in within the community?’</a:t>
            </a:r>
            <a:endParaRPr lang="en-GB" dirty="0"/>
          </a:p>
          <a:p>
            <a:pPr lvl="1"/>
            <a:r>
              <a:rPr lang="en-US" dirty="0"/>
              <a:t>‘What parts do I/ can I play in my community?’</a:t>
            </a:r>
            <a:endParaRPr lang="en-GB" dirty="0"/>
          </a:p>
          <a:p>
            <a:pPr lvl="1"/>
            <a:endParaRPr lang="en-GB" dirty="0"/>
          </a:p>
        </p:txBody>
      </p:sp>
    </p:spTree>
    <p:extLst>
      <p:ext uri="{BB962C8B-B14F-4D97-AF65-F5344CB8AC3E}">
        <p14:creationId xmlns:p14="http://schemas.microsoft.com/office/powerpoint/2010/main" val="4172043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24518F-58E2-4310-B77C-A7FD9268A06F}"/>
              </a:ext>
            </a:extLst>
          </p:cNvPr>
          <p:cNvPicPr>
            <a:picLocks noChangeAspect="1"/>
          </p:cNvPicPr>
          <p:nvPr/>
        </p:nvPicPr>
        <p:blipFill rotWithShape="1">
          <a:blip r:embed="rId2"/>
          <a:srcRect l="27251" t="17334" r="25083" b="16889"/>
          <a:stretch/>
        </p:blipFill>
        <p:spPr>
          <a:xfrm>
            <a:off x="1524000" y="0"/>
            <a:ext cx="8554720" cy="6640377"/>
          </a:xfrm>
          <a:prstGeom prst="rect">
            <a:avLst/>
          </a:prstGeom>
        </p:spPr>
      </p:pic>
    </p:spTree>
    <p:extLst>
      <p:ext uri="{BB962C8B-B14F-4D97-AF65-F5344CB8AC3E}">
        <p14:creationId xmlns:p14="http://schemas.microsoft.com/office/powerpoint/2010/main" val="361236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2C590-7CD3-4DD9-AA97-57F1E0BC130B}"/>
              </a:ext>
            </a:extLst>
          </p:cNvPr>
          <p:cNvSpPr>
            <a:spLocks noGrp="1"/>
          </p:cNvSpPr>
          <p:nvPr>
            <p:ph type="title"/>
          </p:nvPr>
        </p:nvSpPr>
        <p:spPr/>
        <p:txBody>
          <a:bodyPr/>
          <a:lstStyle/>
          <a:p>
            <a:r>
              <a:rPr lang="en-US" dirty="0"/>
              <a:t>Values (Identity) Box:</a:t>
            </a:r>
            <a:endParaRPr lang="en-GB" dirty="0"/>
          </a:p>
        </p:txBody>
      </p:sp>
      <p:sp>
        <p:nvSpPr>
          <p:cNvPr id="3" name="Content Placeholder 2">
            <a:extLst>
              <a:ext uri="{FF2B5EF4-FFF2-40B4-BE49-F238E27FC236}">
                <a16:creationId xmlns:a16="http://schemas.microsoft.com/office/drawing/2014/main" id="{1634AE11-3F13-40C6-A0E3-42DFD0602AC7}"/>
              </a:ext>
            </a:extLst>
          </p:cNvPr>
          <p:cNvSpPr>
            <a:spLocks noGrp="1"/>
          </p:cNvSpPr>
          <p:nvPr>
            <p:ph idx="1"/>
          </p:nvPr>
        </p:nvSpPr>
        <p:spPr>
          <a:xfrm>
            <a:off x="838200" y="1508918"/>
            <a:ext cx="10515600" cy="1325563"/>
          </a:xfrm>
        </p:spPr>
        <p:txBody>
          <a:bodyPr>
            <a:normAutofit/>
          </a:bodyPr>
          <a:lstStyle/>
          <a:p>
            <a:r>
              <a:rPr lang="en-US" sz="2400" dirty="0"/>
              <a:t>All classes to provide an opportunity for children to share about who they are with their peers. This would be done in numerous ways but how about making an Identity Box at home and bringing it in to share with their friends.</a:t>
            </a:r>
            <a:endParaRPr lang="en-GB" sz="2400" dirty="0"/>
          </a:p>
        </p:txBody>
      </p:sp>
      <p:pic>
        <p:nvPicPr>
          <p:cNvPr id="14338" name="Picture 2" descr="Identity box example (research work-in-progress #3) - YouTube">
            <a:extLst>
              <a:ext uri="{FF2B5EF4-FFF2-40B4-BE49-F238E27FC236}">
                <a16:creationId xmlns:a16="http://schemas.microsoft.com/office/drawing/2014/main" id="{D35C04B8-4607-49EC-8212-F81581C7D9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700" y="2732881"/>
            <a:ext cx="5257800" cy="394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873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ainbow: A symbol of hope during the coronavirus outbreak">
            <a:extLst>
              <a:ext uri="{FF2B5EF4-FFF2-40B4-BE49-F238E27FC236}">
                <a16:creationId xmlns:a16="http://schemas.microsoft.com/office/drawing/2014/main" id="{6BC920E4-AFB9-4198-A774-0BA5FA500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8107" y="112173"/>
            <a:ext cx="4152900" cy="1556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126BFF8-94B9-41E2-BA66-22FDEC8C48C9}"/>
              </a:ext>
            </a:extLst>
          </p:cNvPr>
          <p:cNvSpPr>
            <a:spLocks noGrp="1"/>
          </p:cNvSpPr>
          <p:nvPr>
            <p:ph type="title"/>
          </p:nvPr>
        </p:nvSpPr>
        <p:spPr/>
        <p:txBody>
          <a:bodyPr/>
          <a:lstStyle/>
          <a:p>
            <a:r>
              <a:rPr lang="en-US" dirty="0"/>
              <a:t>Values in Action</a:t>
            </a:r>
            <a:endParaRPr lang="en-GB" dirty="0"/>
          </a:p>
        </p:txBody>
      </p:sp>
      <p:sp>
        <p:nvSpPr>
          <p:cNvPr id="3" name="Content Placeholder 2">
            <a:extLst>
              <a:ext uri="{FF2B5EF4-FFF2-40B4-BE49-F238E27FC236}">
                <a16:creationId xmlns:a16="http://schemas.microsoft.com/office/drawing/2014/main" id="{E70EC359-AD15-49FA-8840-9BEF5DDD964E}"/>
              </a:ext>
            </a:extLst>
          </p:cNvPr>
          <p:cNvSpPr>
            <a:spLocks noGrp="1"/>
          </p:cNvSpPr>
          <p:nvPr>
            <p:ph idx="1"/>
          </p:nvPr>
        </p:nvSpPr>
        <p:spPr>
          <a:xfrm>
            <a:off x="419100" y="2141537"/>
            <a:ext cx="10515600" cy="4351338"/>
          </a:xfrm>
        </p:spPr>
        <p:txBody>
          <a:bodyPr>
            <a:normAutofit fontScale="92500"/>
          </a:bodyPr>
          <a:lstStyle/>
          <a:p>
            <a:r>
              <a:rPr lang="en-US" dirty="0"/>
              <a:t>Monday Assembly: Carole will celebrate our brilliant expectations in action during her assembly…this is an opportunity to celebrate how awesome Banks Road children are. </a:t>
            </a:r>
          </a:p>
          <a:p>
            <a:r>
              <a:rPr lang="en-US" dirty="0"/>
              <a:t>School Councilors (Brilliant Ambassadors):  During Values Week I will be asking for nominations for this years school councilors…I would love their to be some form of a democratic vote but we can discuss this together! The councilors for each year group will also be expected to know what their class ‘brilliant’ letter is and spotting it in action. </a:t>
            </a:r>
          </a:p>
          <a:p>
            <a:r>
              <a:rPr lang="en-US" dirty="0"/>
              <a:t>During Values week we will ask parents to nominate charities that they’d like the school to promote/ support during the academic year. We will ask for nominations for a local charity and a national charity.</a:t>
            </a:r>
            <a:endParaRPr lang="en-GB" dirty="0"/>
          </a:p>
        </p:txBody>
      </p:sp>
      <p:sp>
        <p:nvSpPr>
          <p:cNvPr id="4" name="Rectangle 3">
            <a:extLst>
              <a:ext uri="{FF2B5EF4-FFF2-40B4-BE49-F238E27FC236}">
                <a16:creationId xmlns:a16="http://schemas.microsoft.com/office/drawing/2014/main" id="{FFCF0359-21F9-479C-8E08-1CEC8F3A6752}"/>
              </a:ext>
            </a:extLst>
          </p:cNvPr>
          <p:cNvSpPr/>
          <p:nvPr/>
        </p:nvSpPr>
        <p:spPr>
          <a:xfrm>
            <a:off x="8175988" y="1644296"/>
            <a:ext cx="3308919" cy="523220"/>
          </a:xfrm>
          <a:prstGeom prst="rect">
            <a:avLst/>
          </a:prstGeom>
        </p:spPr>
        <p:txBody>
          <a:bodyPr wrap="none">
            <a:spAutoFit/>
          </a:bodyPr>
          <a:lstStyle/>
          <a:p>
            <a:r>
              <a:rPr lang="en-US" altLang="en-US" sz="2800" dirty="0">
                <a:solidFill>
                  <a:srgbClr val="FF0000"/>
                </a:solidFill>
                <a:latin typeface="Linkpen 2b Join" panose="03050602060000000000" pitchFamily="66" charset="0"/>
              </a:rPr>
              <a:t>Be</a:t>
            </a:r>
            <a:r>
              <a:rPr lang="en-US" altLang="en-US" sz="2800" dirty="0">
                <a:latin typeface="Linkpen 2b Join" panose="03050602060000000000" pitchFamily="66" charset="0"/>
              </a:rPr>
              <a:t> </a:t>
            </a:r>
            <a:r>
              <a:rPr lang="en-US" altLang="en-US" sz="2800" dirty="0">
                <a:solidFill>
                  <a:srgbClr val="FF0000"/>
                </a:solidFill>
                <a:latin typeface="Linkpen 2b Join" panose="03050602060000000000" pitchFamily="66" charset="0"/>
              </a:rPr>
              <a:t>B</a:t>
            </a:r>
            <a:r>
              <a:rPr lang="en-US" altLang="en-US" sz="2800" dirty="0">
                <a:solidFill>
                  <a:srgbClr val="FFC000"/>
                </a:solidFill>
                <a:latin typeface="Linkpen 2b Join" panose="03050602060000000000" pitchFamily="66" charset="0"/>
              </a:rPr>
              <a:t>r</a:t>
            </a:r>
            <a:r>
              <a:rPr lang="en-US" altLang="en-US" sz="2800" dirty="0">
                <a:solidFill>
                  <a:srgbClr val="FFFF00"/>
                </a:solidFill>
                <a:latin typeface="Linkpen 2b Join" panose="03050602060000000000" pitchFamily="66" charset="0"/>
              </a:rPr>
              <a:t>i</a:t>
            </a:r>
            <a:r>
              <a:rPr lang="en-US" altLang="en-US" sz="2800" dirty="0">
                <a:solidFill>
                  <a:srgbClr val="92D050"/>
                </a:solidFill>
                <a:latin typeface="Linkpen 2b Join" panose="03050602060000000000" pitchFamily="66" charset="0"/>
              </a:rPr>
              <a:t>l</a:t>
            </a:r>
            <a:r>
              <a:rPr lang="en-US" altLang="en-US" sz="2800" dirty="0">
                <a:solidFill>
                  <a:srgbClr val="00B0F0"/>
                </a:solidFill>
                <a:latin typeface="Linkpen 2b Join" panose="03050602060000000000" pitchFamily="66" charset="0"/>
              </a:rPr>
              <a:t>l</a:t>
            </a:r>
            <a:r>
              <a:rPr lang="en-US" altLang="en-US" sz="2800" dirty="0">
                <a:solidFill>
                  <a:srgbClr val="7030A0"/>
                </a:solidFill>
                <a:latin typeface="Linkpen 2b Join" panose="03050602060000000000" pitchFamily="66" charset="0"/>
              </a:rPr>
              <a:t>i</a:t>
            </a:r>
            <a:r>
              <a:rPr lang="en-US" altLang="en-US" sz="2800" dirty="0">
                <a:solidFill>
                  <a:schemeClr val="tx2">
                    <a:lumMod val="40000"/>
                    <a:lumOff val="60000"/>
                  </a:schemeClr>
                </a:solidFill>
                <a:latin typeface="Linkpen 2b Join" panose="03050602060000000000" pitchFamily="66" charset="0"/>
              </a:rPr>
              <a:t>a</a:t>
            </a:r>
            <a:r>
              <a:rPr lang="en-US" altLang="en-US" sz="2800" dirty="0">
                <a:solidFill>
                  <a:srgbClr val="FF0000"/>
                </a:solidFill>
                <a:latin typeface="Linkpen 2b Join" panose="03050602060000000000" pitchFamily="66" charset="0"/>
              </a:rPr>
              <a:t>n</a:t>
            </a:r>
            <a:r>
              <a:rPr lang="en-US" altLang="en-US" sz="2800" dirty="0">
                <a:solidFill>
                  <a:srgbClr val="FFC000"/>
                </a:solidFill>
                <a:latin typeface="Linkpen 2b Join" panose="03050602060000000000" pitchFamily="66" charset="0"/>
              </a:rPr>
              <a:t>t</a:t>
            </a:r>
            <a:endParaRPr lang="en-GB" sz="2800" dirty="0"/>
          </a:p>
        </p:txBody>
      </p:sp>
    </p:spTree>
    <p:extLst>
      <p:ext uri="{BB962C8B-B14F-4D97-AF65-F5344CB8AC3E}">
        <p14:creationId xmlns:p14="http://schemas.microsoft.com/office/powerpoint/2010/main" val="2187691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pritiual Moral Social &amp;amp; Curtural (SMSC) – Hillside Primary School |  Baddeley Green | Staffordshire">
            <a:extLst>
              <a:ext uri="{FF2B5EF4-FFF2-40B4-BE49-F238E27FC236}">
                <a16:creationId xmlns:a16="http://schemas.microsoft.com/office/drawing/2014/main" id="{BF8EC72E-742C-4BA1-98A4-BF20B0D2DC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88" y="292894"/>
            <a:ext cx="6272212" cy="627221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2D525CC-526B-477E-85AD-14F727188B90}"/>
              </a:ext>
            </a:extLst>
          </p:cNvPr>
          <p:cNvSpPr/>
          <p:nvPr/>
        </p:nvSpPr>
        <p:spPr>
          <a:xfrm>
            <a:off x="7010400" y="157601"/>
            <a:ext cx="4940300" cy="6731395"/>
          </a:xfrm>
          <a:prstGeom prst="rect">
            <a:avLst/>
          </a:prstGeom>
        </p:spPr>
        <p:txBody>
          <a:bodyPr wrap="square">
            <a:spAutoFit/>
          </a:bodyPr>
          <a:lstStyle/>
          <a:p>
            <a:pPr marL="342900" indent="-228600">
              <a:lnSpc>
                <a:spcPct val="115000"/>
              </a:lnSpc>
              <a:spcAft>
                <a:spcPts val="1000"/>
              </a:spcAft>
            </a:pPr>
            <a:r>
              <a:rPr lang="en-GB" sz="2400" b="1" dirty="0">
                <a:effectLst/>
                <a:latin typeface="Candara" panose="020E0502030303020204" pitchFamily="34" charset="0"/>
                <a:ea typeface="Times New Roman" panose="02020603050405020304" pitchFamily="18" charset="0"/>
                <a:cs typeface="Candara" panose="020E0502030303020204" pitchFamily="34" charset="0"/>
              </a:rPr>
              <a:t>SMSC: Aims and Objectives</a:t>
            </a:r>
            <a:endParaRPr lang="en-GB" sz="2400" dirty="0">
              <a:effectLst/>
              <a:latin typeface="Candara" panose="020E0502030303020204" pitchFamily="34" charset="0"/>
              <a:ea typeface="Times New Roman" panose="02020603050405020304" pitchFamily="18" charset="0"/>
              <a:cs typeface="Candara" panose="020E0502030303020204" pitchFamily="34" charset="0"/>
            </a:endParaRPr>
          </a:p>
          <a:p>
            <a:pPr marL="342900" lvl="0" indent="-342900">
              <a:lnSpc>
                <a:spcPct val="115000"/>
              </a:lnSpc>
              <a:spcAft>
                <a:spcPts val="1000"/>
              </a:spcAft>
              <a:buFont typeface="Symbol" panose="05050102010706020507" pitchFamily="18" charset="2"/>
              <a:buChar char=""/>
              <a:tabLst>
                <a:tab pos="228600" algn="l"/>
              </a:tabLst>
            </a:pPr>
            <a:r>
              <a:rPr lang="en-GB" sz="1400" dirty="0">
                <a:latin typeface="Candara" panose="020E0502030303020204" pitchFamily="34" charset="0"/>
                <a:ea typeface="Times New Roman" panose="02020603050405020304" pitchFamily="18" charset="0"/>
                <a:cs typeface="Candara" panose="020E0502030303020204" pitchFamily="34" charset="0"/>
              </a:rPr>
              <a:t>To ensure that everyone connected with the school is aware of our values and principles.</a:t>
            </a:r>
          </a:p>
          <a:p>
            <a:pPr marL="342900" lvl="0" indent="-342900">
              <a:lnSpc>
                <a:spcPct val="115000"/>
              </a:lnSpc>
              <a:spcAft>
                <a:spcPts val="1000"/>
              </a:spcAft>
              <a:buFont typeface="Symbol" panose="05050102010706020507" pitchFamily="18" charset="2"/>
              <a:buChar char=""/>
              <a:tabLst>
                <a:tab pos="228600" algn="l"/>
              </a:tabLst>
            </a:pPr>
            <a:r>
              <a:rPr lang="en-GB" sz="1400" dirty="0">
                <a:latin typeface="Candara" panose="020E0502030303020204" pitchFamily="34" charset="0"/>
                <a:ea typeface="Times New Roman" panose="02020603050405020304" pitchFamily="18" charset="0"/>
                <a:cs typeface="Candara" panose="020E0502030303020204" pitchFamily="34" charset="0"/>
              </a:rPr>
              <a:t>To ensure there is a consistent approach to the delivery of SMSC issues through the curriculum and the general life of the school.</a:t>
            </a:r>
          </a:p>
          <a:p>
            <a:pPr marL="342900" lvl="0" indent="-342900">
              <a:lnSpc>
                <a:spcPct val="115000"/>
              </a:lnSpc>
              <a:spcAft>
                <a:spcPts val="1000"/>
              </a:spcAft>
              <a:buFont typeface="Symbol" panose="05050102010706020507" pitchFamily="18" charset="2"/>
              <a:buChar char=""/>
              <a:tabLst>
                <a:tab pos="228600" algn="l"/>
              </a:tabLst>
            </a:pPr>
            <a:r>
              <a:rPr lang="en-GB" sz="1400" dirty="0">
                <a:latin typeface="Candara" panose="020E0502030303020204" pitchFamily="34" charset="0"/>
                <a:ea typeface="Times New Roman" panose="02020603050405020304" pitchFamily="18" charset="0"/>
                <a:cs typeface="Candara" panose="020E0502030303020204" pitchFamily="34" charset="0"/>
              </a:rPr>
              <a:t>To ensure that a pupil’s education is set within a context that is meaningful and appropriate to their age, aptitude and background.</a:t>
            </a:r>
          </a:p>
          <a:p>
            <a:pPr marL="342900" lvl="0" indent="-342900">
              <a:lnSpc>
                <a:spcPct val="115000"/>
              </a:lnSpc>
              <a:spcAft>
                <a:spcPts val="1000"/>
              </a:spcAft>
              <a:buFont typeface="Symbol" panose="05050102010706020507" pitchFamily="18" charset="2"/>
              <a:buChar char=""/>
              <a:tabLst>
                <a:tab pos="228600" algn="l"/>
              </a:tabLst>
            </a:pPr>
            <a:r>
              <a:rPr lang="en-GB" sz="1400" dirty="0">
                <a:latin typeface="Candara" panose="020E0502030303020204" pitchFamily="34" charset="0"/>
                <a:ea typeface="Times New Roman" panose="02020603050405020304" pitchFamily="18" charset="0"/>
                <a:cs typeface="Candara" panose="020E0502030303020204" pitchFamily="34" charset="0"/>
              </a:rPr>
              <a:t>To ensure that pupils know what is expected of them and why.</a:t>
            </a:r>
          </a:p>
          <a:p>
            <a:pPr marL="342900" lvl="0" indent="-342900">
              <a:lnSpc>
                <a:spcPct val="115000"/>
              </a:lnSpc>
              <a:spcAft>
                <a:spcPts val="1000"/>
              </a:spcAft>
              <a:buFont typeface="Symbol" panose="05050102010706020507" pitchFamily="18" charset="2"/>
              <a:buChar char=""/>
              <a:tabLst>
                <a:tab pos="228600" algn="l"/>
              </a:tabLst>
            </a:pPr>
            <a:r>
              <a:rPr lang="en-GB" sz="1400" dirty="0">
                <a:latin typeface="Candara" panose="020E0502030303020204" pitchFamily="34" charset="0"/>
                <a:ea typeface="Times New Roman" panose="02020603050405020304" pitchFamily="18" charset="0"/>
                <a:cs typeface="Candara" panose="020E0502030303020204" pitchFamily="34" charset="0"/>
              </a:rPr>
              <a:t>To give each pupil a range of opportunities to reflect upon and discuss their beliefs, feelings and responses to personal experience.</a:t>
            </a:r>
          </a:p>
          <a:p>
            <a:pPr marL="342900" lvl="0" indent="-342900">
              <a:lnSpc>
                <a:spcPct val="115000"/>
              </a:lnSpc>
              <a:spcAft>
                <a:spcPts val="1000"/>
              </a:spcAft>
              <a:buFont typeface="Symbol" panose="05050102010706020507" pitchFamily="18" charset="2"/>
              <a:buChar char=""/>
              <a:tabLst>
                <a:tab pos="228600" algn="l"/>
              </a:tabLst>
            </a:pPr>
            <a:r>
              <a:rPr lang="en-GB" sz="1400" dirty="0">
                <a:latin typeface="Candara" panose="020E0502030303020204" pitchFamily="34" charset="0"/>
                <a:ea typeface="Times New Roman" panose="02020603050405020304" pitchFamily="18" charset="0"/>
                <a:cs typeface="Candara" panose="020E0502030303020204" pitchFamily="34" charset="0"/>
              </a:rPr>
              <a:t>To enable pupils to develop an understanding of their individual and group identity.</a:t>
            </a:r>
          </a:p>
          <a:p>
            <a:pPr marL="342900" lvl="0" indent="-342900">
              <a:lnSpc>
                <a:spcPct val="115000"/>
              </a:lnSpc>
              <a:spcAft>
                <a:spcPts val="1000"/>
              </a:spcAft>
              <a:buFont typeface="Symbol" panose="05050102010706020507" pitchFamily="18" charset="2"/>
              <a:buChar char=""/>
              <a:tabLst>
                <a:tab pos="228600" algn="l"/>
              </a:tabLst>
            </a:pPr>
            <a:r>
              <a:rPr lang="en-GB" sz="1400" dirty="0">
                <a:latin typeface="Candara" panose="020E0502030303020204" pitchFamily="34" charset="0"/>
                <a:ea typeface="Times New Roman" panose="02020603050405020304" pitchFamily="18" charset="0"/>
                <a:cs typeface="Candara" panose="020E0502030303020204" pitchFamily="34" charset="0"/>
              </a:rPr>
              <a:t>To enable pupils to begin to develop an understanding of their social and cultural environment and an appreciation of the many cultures that now enrich our society.</a:t>
            </a:r>
          </a:p>
          <a:p>
            <a:pPr marL="342900" lvl="0" indent="-342900">
              <a:lnSpc>
                <a:spcPct val="115000"/>
              </a:lnSpc>
              <a:spcAft>
                <a:spcPts val="1000"/>
              </a:spcAft>
              <a:buFont typeface="Symbol" panose="05050102010706020507" pitchFamily="18" charset="2"/>
              <a:buChar char=""/>
              <a:tabLst>
                <a:tab pos="228600" algn="l"/>
              </a:tabLst>
            </a:pPr>
            <a:r>
              <a:rPr lang="en-GB" sz="1400" dirty="0">
                <a:latin typeface="Candara" panose="020E0502030303020204" pitchFamily="34" charset="0"/>
                <a:ea typeface="Times New Roman" panose="02020603050405020304" pitchFamily="18" charset="0"/>
                <a:cs typeface="Candara" panose="020E0502030303020204" pitchFamily="34" charset="0"/>
              </a:rPr>
              <a:t>To give each pupil the opportunity to explore social and moral issues, and develop a sense of social and moral responsibility.</a:t>
            </a:r>
          </a:p>
        </p:txBody>
      </p:sp>
    </p:spTree>
    <p:extLst>
      <p:ext uri="{BB962C8B-B14F-4D97-AF65-F5344CB8AC3E}">
        <p14:creationId xmlns:p14="http://schemas.microsoft.com/office/powerpoint/2010/main" val="3615037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EB9F9-8A15-404F-8E0E-F726C79AE56D}"/>
              </a:ext>
            </a:extLst>
          </p:cNvPr>
          <p:cNvSpPr>
            <a:spLocks noGrp="1"/>
          </p:cNvSpPr>
          <p:nvPr>
            <p:ph type="title"/>
          </p:nvPr>
        </p:nvSpPr>
        <p:spPr/>
        <p:txBody>
          <a:bodyPr/>
          <a:lstStyle/>
          <a:p>
            <a:r>
              <a:rPr lang="en-US" dirty="0"/>
              <a:t>SMSC</a:t>
            </a:r>
            <a:endParaRPr lang="en-GB" dirty="0"/>
          </a:p>
        </p:txBody>
      </p:sp>
      <p:sp>
        <p:nvSpPr>
          <p:cNvPr id="3" name="Content Placeholder 2">
            <a:extLst>
              <a:ext uri="{FF2B5EF4-FFF2-40B4-BE49-F238E27FC236}">
                <a16:creationId xmlns:a16="http://schemas.microsoft.com/office/drawing/2014/main" id="{B4C1C807-6F41-454C-94BB-08671EFECA16}"/>
              </a:ext>
            </a:extLst>
          </p:cNvPr>
          <p:cNvSpPr>
            <a:spLocks noGrp="1"/>
          </p:cNvSpPr>
          <p:nvPr>
            <p:ph idx="1"/>
          </p:nvPr>
        </p:nvSpPr>
        <p:spPr>
          <a:xfrm>
            <a:off x="838200" y="1231900"/>
            <a:ext cx="10515600" cy="4945063"/>
          </a:xfrm>
        </p:spPr>
        <p:txBody>
          <a:bodyPr>
            <a:normAutofit fontScale="70000" lnSpcReduction="20000"/>
          </a:bodyPr>
          <a:lstStyle/>
          <a:p>
            <a:pPr marL="0" indent="0">
              <a:buNone/>
            </a:pPr>
            <a:r>
              <a:rPr lang="en-US" dirty="0"/>
              <a:t>What is SMSC?</a:t>
            </a:r>
          </a:p>
          <a:p>
            <a:pPr marL="0" indent="0">
              <a:buNone/>
            </a:pPr>
            <a:r>
              <a:rPr lang="en-US" dirty="0"/>
              <a:t>SMSC stands for </a:t>
            </a:r>
            <a:r>
              <a:rPr lang="en-US" b="1" dirty="0"/>
              <a:t>spiritual, moral, social and cultural</a:t>
            </a:r>
            <a:r>
              <a:rPr lang="en-US" dirty="0"/>
              <a:t> development. All schools in England must show how well their pupils develop in SMSC.</a:t>
            </a:r>
          </a:p>
          <a:p>
            <a:r>
              <a:rPr lang="en-US" dirty="0"/>
              <a:t>Spiritual</a:t>
            </a:r>
          </a:p>
          <a:p>
            <a:pPr marL="0" indent="0">
              <a:buNone/>
            </a:pPr>
            <a:r>
              <a:rPr lang="en-US" dirty="0"/>
              <a:t>Explore beliefs and experience; respect faiths, feelings and values; enjoy learning about oneself, others and the surrounding world; use imagination and creativity; reflect.</a:t>
            </a:r>
          </a:p>
          <a:p>
            <a:r>
              <a:rPr lang="en-US" dirty="0"/>
              <a:t>Moral</a:t>
            </a:r>
          </a:p>
          <a:p>
            <a:pPr marL="0" indent="0">
              <a:buNone/>
            </a:pPr>
            <a:r>
              <a:rPr lang="en-US" dirty="0" err="1"/>
              <a:t>Recognise</a:t>
            </a:r>
            <a:r>
              <a:rPr lang="en-US" dirty="0"/>
              <a:t> right and wrong; respect the law; understand consequences; investigate moral and ethical issues; offer reasoned views.</a:t>
            </a:r>
          </a:p>
          <a:p>
            <a:r>
              <a:rPr lang="en-US" dirty="0"/>
              <a:t>Social</a:t>
            </a:r>
          </a:p>
          <a:p>
            <a:pPr marL="0" indent="0">
              <a:buNone/>
            </a:pPr>
            <a:r>
              <a:rPr lang="en-US" dirty="0"/>
              <a:t>Use a range of social skills; participate in the local community; appreciate diverse viewpoints; participate, volunteer and cooperate; resolve conflict; engage with the '</a:t>
            </a:r>
            <a:r>
              <a:rPr lang="en-US" dirty="0">
                <a:hlinkClick r:id="rId2"/>
              </a:rPr>
              <a:t>British values</a:t>
            </a:r>
            <a:r>
              <a:rPr lang="en-US" dirty="0"/>
              <a:t>' of democracy, the rule of law, liberty, respect and tolerance.</a:t>
            </a:r>
          </a:p>
          <a:p>
            <a:r>
              <a:rPr lang="en-US" dirty="0"/>
              <a:t>Cultural</a:t>
            </a:r>
          </a:p>
          <a:p>
            <a:pPr marL="0" indent="0">
              <a:buNone/>
            </a:pPr>
            <a:r>
              <a:rPr lang="en-US" dirty="0"/>
              <a:t>Appreciate cultural influences; appreciate the role of Britain's parliamentary system; participate in culture opportunities; understand, accept, respect and celebrate diversity.</a:t>
            </a:r>
          </a:p>
          <a:p>
            <a:endParaRPr lang="en-US" dirty="0"/>
          </a:p>
          <a:p>
            <a:pPr marL="0" indent="0">
              <a:buNone/>
            </a:pPr>
            <a:endParaRPr lang="en-GB" dirty="0"/>
          </a:p>
        </p:txBody>
      </p:sp>
    </p:spTree>
    <p:extLst>
      <p:ext uri="{BB962C8B-B14F-4D97-AF65-F5344CB8AC3E}">
        <p14:creationId xmlns:p14="http://schemas.microsoft.com/office/powerpoint/2010/main" val="3918640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A4CE7B-90FC-4BD3-8775-A1A07C0CDEBE}"/>
              </a:ext>
            </a:extLst>
          </p:cNvPr>
          <p:cNvPicPr>
            <a:picLocks noChangeAspect="1"/>
          </p:cNvPicPr>
          <p:nvPr/>
        </p:nvPicPr>
        <p:blipFill rotWithShape="1">
          <a:blip r:embed="rId2"/>
          <a:srcRect l="27708" t="15741" r="9063" b="7037"/>
          <a:stretch/>
        </p:blipFill>
        <p:spPr>
          <a:xfrm>
            <a:off x="1181100" y="148508"/>
            <a:ext cx="9550400" cy="6560983"/>
          </a:xfrm>
          <a:prstGeom prst="rect">
            <a:avLst/>
          </a:prstGeom>
        </p:spPr>
      </p:pic>
    </p:spTree>
    <p:extLst>
      <p:ext uri="{BB962C8B-B14F-4D97-AF65-F5344CB8AC3E}">
        <p14:creationId xmlns:p14="http://schemas.microsoft.com/office/powerpoint/2010/main" val="3047799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3D597-2BFA-46CD-AB09-74658B777F7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571E521-D0E3-45C4-BC03-AE87F578F005}"/>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078E7747-A494-4F1F-AA4F-9E9FBDA51069}"/>
              </a:ext>
            </a:extLst>
          </p:cNvPr>
          <p:cNvPicPr>
            <a:picLocks noChangeAspect="1"/>
          </p:cNvPicPr>
          <p:nvPr/>
        </p:nvPicPr>
        <p:blipFill rotWithShape="1">
          <a:blip r:embed="rId2"/>
          <a:srcRect l="27501" t="16111" r="8853" b="5324"/>
          <a:stretch/>
        </p:blipFill>
        <p:spPr>
          <a:xfrm>
            <a:off x="965200" y="-29084"/>
            <a:ext cx="9918700" cy="6887084"/>
          </a:xfrm>
          <a:prstGeom prst="rect">
            <a:avLst/>
          </a:prstGeom>
        </p:spPr>
      </p:pic>
    </p:spTree>
    <p:extLst>
      <p:ext uri="{BB962C8B-B14F-4D97-AF65-F5344CB8AC3E}">
        <p14:creationId xmlns:p14="http://schemas.microsoft.com/office/powerpoint/2010/main" val="3414291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563B7-0B58-4197-B0B3-2048C73467D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74F305F-D4F9-4C4B-80D5-00D57A3A6E66}"/>
              </a:ext>
            </a:extLst>
          </p:cNvPr>
          <p:cNvSpPr>
            <a:spLocks noGrp="1"/>
          </p:cNvSpPr>
          <p:nvPr>
            <p:ph idx="1"/>
          </p:nvPr>
        </p:nvSpPr>
        <p:spPr/>
        <p:txBody>
          <a:bodyPr/>
          <a:lstStyle/>
          <a:p>
            <a:endParaRPr lang="en-GB"/>
          </a:p>
        </p:txBody>
      </p:sp>
      <p:pic>
        <p:nvPicPr>
          <p:cNvPr id="4" name="Picture 2" descr="http://www.brocktonprimary.co.uk/media/1822/british-values-poster-1.png">
            <a:extLst>
              <a:ext uri="{FF2B5EF4-FFF2-40B4-BE49-F238E27FC236}">
                <a16:creationId xmlns:a16="http://schemas.microsoft.com/office/drawing/2014/main" id="{2DCE7EAA-0744-40BD-B4E1-7B1CB3744B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52388"/>
            <a:ext cx="12007850" cy="6805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1057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www.woodfordvalley.wilts.sch.uk/wp-content/uploads/BRITISH-VALUES.jpg">
            <a:extLst>
              <a:ext uri="{FF2B5EF4-FFF2-40B4-BE49-F238E27FC236}">
                <a16:creationId xmlns:a16="http://schemas.microsoft.com/office/drawing/2014/main" id="{D93671DC-B1B5-442F-B30B-EF9001E2DB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488" y="0"/>
            <a:ext cx="4745037"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8054170-D67C-4C89-8D43-E4BFDA2CCFFA}"/>
              </a:ext>
            </a:extLst>
          </p:cNvPr>
          <p:cNvSpPr/>
          <p:nvPr/>
        </p:nvSpPr>
        <p:spPr>
          <a:xfrm>
            <a:off x="5497512" y="432138"/>
            <a:ext cx="6096000" cy="6370975"/>
          </a:xfrm>
          <a:prstGeom prst="rect">
            <a:avLst/>
          </a:prstGeom>
        </p:spPr>
        <p:txBody>
          <a:bodyPr>
            <a:spAutoFit/>
          </a:bodyPr>
          <a:lstStyle/>
          <a:p>
            <a:r>
              <a:rPr lang="en-US" sz="2400" b="1" i="0" dirty="0">
                <a:solidFill>
                  <a:srgbClr val="000000"/>
                </a:solidFill>
                <a:effectLst/>
                <a:latin typeface="Helvetica Neue"/>
              </a:rPr>
              <a:t>What do ‘British values’ mean?</a:t>
            </a:r>
          </a:p>
          <a:p>
            <a:r>
              <a:rPr lang="en-US" sz="2400" b="0" i="0" dirty="0">
                <a:solidFill>
                  <a:srgbClr val="000000"/>
                </a:solidFill>
                <a:effectLst/>
                <a:latin typeface="Helvetica Neue"/>
              </a:rPr>
              <a:t>According DfE, ‘fundamental British values’ comprise:</a:t>
            </a:r>
          </a:p>
          <a:p>
            <a:pPr>
              <a:buFont typeface="Arial" panose="020B0604020202020204" pitchFamily="34" charset="0"/>
              <a:buChar char="•"/>
            </a:pPr>
            <a:r>
              <a:rPr lang="en-US" sz="2400" b="0" i="0" dirty="0">
                <a:solidFill>
                  <a:srgbClr val="000000"/>
                </a:solidFill>
                <a:effectLst/>
                <a:latin typeface="Helvetica Neue"/>
              </a:rPr>
              <a:t>democracy</a:t>
            </a:r>
          </a:p>
          <a:p>
            <a:pPr>
              <a:buFont typeface="Arial" panose="020B0604020202020204" pitchFamily="34" charset="0"/>
              <a:buChar char="•"/>
            </a:pPr>
            <a:r>
              <a:rPr lang="en-US" sz="2400" b="0" i="0" dirty="0">
                <a:solidFill>
                  <a:srgbClr val="000000"/>
                </a:solidFill>
                <a:effectLst/>
                <a:latin typeface="Helvetica Neue"/>
              </a:rPr>
              <a:t>the rule of law</a:t>
            </a:r>
          </a:p>
          <a:p>
            <a:pPr>
              <a:buFont typeface="Arial" panose="020B0604020202020204" pitchFamily="34" charset="0"/>
              <a:buChar char="•"/>
            </a:pPr>
            <a:r>
              <a:rPr lang="en-US" sz="2400" b="0" i="0" dirty="0">
                <a:solidFill>
                  <a:srgbClr val="000000"/>
                </a:solidFill>
                <a:effectLst/>
                <a:latin typeface="Helvetica Neue"/>
              </a:rPr>
              <a:t>individual liberty</a:t>
            </a:r>
          </a:p>
          <a:p>
            <a:pPr>
              <a:buFont typeface="Arial" panose="020B0604020202020204" pitchFamily="34" charset="0"/>
              <a:buChar char="•"/>
            </a:pPr>
            <a:r>
              <a:rPr lang="en-US" sz="2400" b="0" i="0" dirty="0">
                <a:solidFill>
                  <a:srgbClr val="000000"/>
                </a:solidFill>
                <a:effectLst/>
                <a:latin typeface="Helvetica Neue"/>
              </a:rPr>
              <a:t>mutual respect for and </a:t>
            </a:r>
          </a:p>
          <a:p>
            <a:pPr>
              <a:buFont typeface="Arial" panose="020B0604020202020204" pitchFamily="34" charset="0"/>
              <a:buChar char="•"/>
            </a:pPr>
            <a:r>
              <a:rPr lang="en-US" sz="2400" b="0" i="0" dirty="0">
                <a:solidFill>
                  <a:srgbClr val="000000"/>
                </a:solidFill>
                <a:effectLst/>
                <a:latin typeface="Helvetica Neue"/>
              </a:rPr>
              <a:t>tolerance of those with different faiths and beliefs, and for those without faith.</a:t>
            </a:r>
          </a:p>
          <a:p>
            <a:endParaRPr lang="en-US" sz="2400" dirty="0">
              <a:solidFill>
                <a:srgbClr val="000000"/>
              </a:solidFill>
              <a:latin typeface="Helvetica Neue"/>
            </a:endParaRPr>
          </a:p>
          <a:p>
            <a:r>
              <a:rPr lang="en-US" sz="2400" dirty="0" err="1"/>
              <a:t>Ofsted</a:t>
            </a:r>
            <a:r>
              <a:rPr lang="en-US" sz="2400" dirty="0"/>
              <a:t> now pays a lot of attention to SMSC when deciding whether your school is ‘outstanding’, ‘inadequate’ or somewhere in between, and this alongside fundamental British values and Citizenship are highlighted further in the new Education Inspection Framework 2021.</a:t>
            </a:r>
            <a:endParaRPr lang="en-US" sz="2400" b="0" i="0" dirty="0">
              <a:solidFill>
                <a:srgbClr val="000000"/>
              </a:solidFill>
              <a:effectLst/>
              <a:latin typeface="Helvetica Neue"/>
            </a:endParaRPr>
          </a:p>
        </p:txBody>
      </p:sp>
    </p:spTree>
    <p:extLst>
      <p:ext uri="{BB962C8B-B14F-4D97-AF65-F5344CB8AC3E}">
        <p14:creationId xmlns:p14="http://schemas.microsoft.com/office/powerpoint/2010/main" val="206089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79CD7-70AE-420F-A5E6-1D9E418DD4DE}"/>
              </a:ext>
            </a:extLst>
          </p:cNvPr>
          <p:cNvSpPr>
            <a:spLocks noGrp="1"/>
          </p:cNvSpPr>
          <p:nvPr>
            <p:ph type="title"/>
          </p:nvPr>
        </p:nvSpPr>
        <p:spPr>
          <a:xfrm>
            <a:off x="431800" y="2766218"/>
            <a:ext cx="10515600" cy="1325563"/>
          </a:xfrm>
        </p:spPr>
        <p:txBody>
          <a:bodyPr>
            <a:noAutofit/>
          </a:bodyPr>
          <a:lstStyle/>
          <a:p>
            <a:r>
              <a:rPr lang="en-US" sz="1600" dirty="0"/>
              <a:t>Through their provision of SMSC, schools should: • enable students to develop their self-knowledge, self-esteem and self-confidence; • enable students to distinguish right from wrong and to respect the civil and criminal law of England; • encourage students to accept responsibility for their </a:t>
            </a:r>
            <a:r>
              <a:rPr lang="en-US" sz="1600" dirty="0" err="1"/>
              <a:t>behaviour</a:t>
            </a:r>
            <a:r>
              <a:rPr lang="en-US" sz="1600" dirty="0"/>
              <a:t>, show initiative, and to understand how they can contribute positively to the lives of those living and working in the locality of the school and to society more widely; • enable students to acquire a broad general knowledge of and respect for public institutions and services in England; • further tolerance and harmony between different cultural traditions by enabling students to acquire an appreciation of and respect for their own and other cultures; • encourage respect for other people; and • encourage respect for democracy and support for participation in the democratic processes, including respect for the basis on which the law is made and applied in England. The list below describes the understanding and knowledge expected of pupils as a result of schools promoting fundamental British values. • an understanding of how citizens can influence decision-making through the democratic process; • an appreciation that living under the rule of law protects individual citizens and is essential for their wellbeing and safety; 1 The Prevent strategy 2011: https://www.gov.uk/government/publications/prevent-strategy-2011 5 • an understanding that there is a separation of power between the executive and the judiciary, and that while some public bodies such as the police and the army can be held to account through Parliament, others such as the courts maintain independence; • an understanding that the freedom to choose and hold other faiths and beliefs is protected in law; • an acceptance that other people having different faiths or beliefs to oneself (or having none) should be accepted and tolerated, and should not be the cause of prejudicial or discriminatory </a:t>
            </a:r>
            <a:r>
              <a:rPr lang="en-US" sz="1600" dirty="0" err="1"/>
              <a:t>behaviour</a:t>
            </a:r>
            <a:r>
              <a:rPr lang="en-US" sz="1600" dirty="0"/>
              <a:t>; and • an understanding of the importance of identifying and combatting discrimination. It is not necessary for schools or individuals to ‘promote’ teachings, beliefs or opinions that conflict with their own, but nor is it acceptable for schools to promote discrimination against people or groups on the basis of their belief, opinion or background. Examples of actions that a school can take The following is not designed to be exhaustive, but provides a list of different actions that schools can take, such as: • include in suitable parts of the curriculum, as appropriate for the age of pupils, material on the strengths, advantages and disadvantages of democracy, and how democracy and the law works in Britain, in contrast to other forms of government in other countries; • ensure that all pupils within the school have a voice that is listened to, and demonstrate how democracy works by actively promoting democratic processes such as a school council whose members are voted for by the pupils; • use opportunities such as general or local elections to hold mock elections to promote fundamental British values and provide pupils with the opportunity to learn how to argue and defend points of view; • use teaching resources from a wide variety of sources to help pupils understand a range of faiths, and • consider the role of extra-curricular activity, including any run directly by pupils, in promoting fundamental British values. </a:t>
            </a:r>
            <a:endParaRPr lang="en-GB" sz="1600" dirty="0"/>
          </a:p>
        </p:txBody>
      </p:sp>
    </p:spTree>
    <p:extLst>
      <p:ext uri="{BB962C8B-B14F-4D97-AF65-F5344CB8AC3E}">
        <p14:creationId xmlns:p14="http://schemas.microsoft.com/office/powerpoint/2010/main" val="33251728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2E736-6BB0-4326-83C1-56E27B66D13E}"/>
              </a:ext>
            </a:extLst>
          </p:cNvPr>
          <p:cNvSpPr>
            <a:spLocks noGrp="1"/>
          </p:cNvSpPr>
          <p:nvPr>
            <p:ph type="title"/>
          </p:nvPr>
        </p:nvSpPr>
        <p:spPr/>
        <p:txBody>
          <a:bodyPr/>
          <a:lstStyle/>
          <a:p>
            <a:r>
              <a:rPr lang="en-US" dirty="0"/>
              <a:t>Cultural capital </a:t>
            </a:r>
            <a:endParaRPr lang="en-GB" dirty="0"/>
          </a:p>
        </p:txBody>
      </p:sp>
      <p:sp>
        <p:nvSpPr>
          <p:cNvPr id="3" name="Content Placeholder 2">
            <a:extLst>
              <a:ext uri="{FF2B5EF4-FFF2-40B4-BE49-F238E27FC236}">
                <a16:creationId xmlns:a16="http://schemas.microsoft.com/office/drawing/2014/main" id="{9FB80E99-5EA3-41E0-8FEE-E31BD17E3436}"/>
              </a:ext>
            </a:extLst>
          </p:cNvPr>
          <p:cNvSpPr>
            <a:spLocks noGrp="1"/>
          </p:cNvSpPr>
          <p:nvPr>
            <p:ph idx="1"/>
          </p:nvPr>
        </p:nvSpPr>
        <p:spPr/>
        <p:txBody>
          <a:bodyPr/>
          <a:lstStyle/>
          <a:p>
            <a:pPr marL="0" indent="0">
              <a:buNone/>
            </a:pPr>
            <a:r>
              <a:rPr lang="en-US" dirty="0"/>
              <a:t>32. As part of making the judgement about quality of education, inspectors will consider the extent to which schools are equipping pupils with the</a:t>
            </a:r>
            <a:r>
              <a:rPr lang="en-US" dirty="0">
                <a:highlight>
                  <a:srgbClr val="FFFF00"/>
                </a:highlight>
              </a:rPr>
              <a:t> knowledge and cultural capital they need to succeed in life</a:t>
            </a:r>
            <a:r>
              <a:rPr lang="en-US" dirty="0"/>
              <a:t>. </a:t>
            </a:r>
            <a:r>
              <a:rPr lang="en-US" dirty="0" err="1"/>
              <a:t>Ofsted’s</a:t>
            </a:r>
            <a:r>
              <a:rPr lang="en-US" dirty="0"/>
              <a:t> understanding of this knowledge and cultural capital matches the understanding set out in the aims of the national curriculum. It is the essential knowledge that pupils need to be educated citizens, </a:t>
            </a:r>
            <a:r>
              <a:rPr lang="en-US" dirty="0">
                <a:highlight>
                  <a:srgbClr val="FFFF00"/>
                </a:highlight>
              </a:rPr>
              <a:t>introducing them to the best that has been thought and said, and helping to engender an appreciation of human creativity and achievement</a:t>
            </a:r>
            <a:r>
              <a:rPr lang="en-US" dirty="0"/>
              <a:t>.</a:t>
            </a:r>
            <a:endParaRPr lang="en-GB" dirty="0"/>
          </a:p>
        </p:txBody>
      </p:sp>
    </p:spTree>
    <p:extLst>
      <p:ext uri="{BB962C8B-B14F-4D97-AF65-F5344CB8AC3E}">
        <p14:creationId xmlns:p14="http://schemas.microsoft.com/office/powerpoint/2010/main" val="3650859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91F644-B8E0-47D7-852F-7D0A415282AE}"/>
              </a:ext>
            </a:extLst>
          </p:cNvPr>
          <p:cNvSpPr/>
          <p:nvPr/>
        </p:nvSpPr>
        <p:spPr>
          <a:xfrm>
            <a:off x="268219" y="-433596"/>
            <a:ext cx="3643947" cy="7725192"/>
          </a:xfrm>
          <a:prstGeom prst="rect">
            <a:avLst/>
          </a:prstGeom>
          <a:noFill/>
        </p:spPr>
        <p:txBody>
          <a:bodyPr wrap="none" lIns="91440" tIns="45720" rIns="91440" bIns="45720">
            <a:spAutoFit/>
          </a:bodyPr>
          <a:lstStyle/>
          <a:p>
            <a:pPr algn="ctr"/>
            <a:r>
              <a:rPr lang="en-US" sz="49600" b="0" cap="none" spc="0" dirty="0">
                <a:ln w="0"/>
                <a:solidFill>
                  <a:srgbClr val="FF0000"/>
                </a:solidFill>
                <a:effectLst>
                  <a:outerShdw blurRad="38100" dist="25400" dir="5400000" algn="ctr" rotWithShape="0">
                    <a:srgbClr val="6E747A">
                      <a:alpha val="43000"/>
                    </a:srgbClr>
                  </a:outerShdw>
                </a:effectLst>
              </a:rPr>
              <a:t>B</a:t>
            </a:r>
          </a:p>
        </p:txBody>
      </p:sp>
      <p:sp>
        <p:nvSpPr>
          <p:cNvPr id="6" name="TextBox 5">
            <a:extLst>
              <a:ext uri="{FF2B5EF4-FFF2-40B4-BE49-F238E27FC236}">
                <a16:creationId xmlns:a16="http://schemas.microsoft.com/office/drawing/2014/main" id="{F1D16B5D-19D7-4889-9C75-C844ECE76F7B}"/>
              </a:ext>
            </a:extLst>
          </p:cNvPr>
          <p:cNvSpPr txBox="1"/>
          <p:nvPr/>
        </p:nvSpPr>
        <p:spPr>
          <a:xfrm>
            <a:off x="7686449" y="214009"/>
            <a:ext cx="4134256" cy="584775"/>
          </a:xfrm>
          <a:prstGeom prst="rect">
            <a:avLst/>
          </a:prstGeom>
          <a:noFill/>
        </p:spPr>
        <p:txBody>
          <a:bodyPr wrap="square" rtlCol="0">
            <a:spAutoFit/>
          </a:bodyPr>
          <a:lstStyle/>
          <a:p>
            <a:r>
              <a:rPr lang="en-US" sz="3200" b="1" dirty="0"/>
              <a:t>Year One Ambassadors </a:t>
            </a:r>
            <a:endParaRPr lang="en-GB" sz="3200" b="1" dirty="0"/>
          </a:p>
        </p:txBody>
      </p:sp>
      <p:pic>
        <p:nvPicPr>
          <p:cNvPr id="1026" name="Picture 2" descr="28,035 BEST Cartoon Bricks IMAGES, STOCK PHOTOS &amp;amp; VECTORS | Adobe Stock">
            <a:extLst>
              <a:ext uri="{FF2B5EF4-FFF2-40B4-BE49-F238E27FC236}">
                <a16:creationId xmlns:a16="http://schemas.microsoft.com/office/drawing/2014/main" id="{700EC133-9F54-4019-B84E-740007E1F3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7337" y="1527547"/>
            <a:ext cx="5116444" cy="511644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81A92BB6-20B9-43C4-A94F-FFF2806B07D4}"/>
              </a:ext>
            </a:extLst>
          </p:cNvPr>
          <p:cNvSpPr/>
          <p:nvPr/>
        </p:nvSpPr>
        <p:spPr>
          <a:xfrm>
            <a:off x="3887676" y="942792"/>
            <a:ext cx="8036105" cy="1077218"/>
          </a:xfrm>
          <a:prstGeom prst="rect">
            <a:avLst/>
          </a:prstGeom>
        </p:spPr>
        <p:txBody>
          <a:bodyPr wrap="square">
            <a:spAutoFit/>
          </a:bodyPr>
          <a:lstStyle/>
          <a:p>
            <a:r>
              <a:rPr lang="en-US" sz="3200" dirty="0">
                <a:latin typeface="Linkpen 2b Join" panose="03050602060000000000" pitchFamily="66" charset="0"/>
              </a:rPr>
              <a:t>Build your confidence</a:t>
            </a:r>
          </a:p>
          <a:p>
            <a:r>
              <a:rPr lang="en-US" sz="3200" dirty="0">
                <a:latin typeface="Linkpen 2b Join" panose="03050602060000000000" pitchFamily="66" charset="0"/>
              </a:rPr>
              <a:t>(Confidence)</a:t>
            </a:r>
          </a:p>
        </p:txBody>
      </p:sp>
    </p:spTree>
    <p:extLst>
      <p:ext uri="{BB962C8B-B14F-4D97-AF65-F5344CB8AC3E}">
        <p14:creationId xmlns:p14="http://schemas.microsoft.com/office/powerpoint/2010/main" val="1906128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91F644-B8E0-47D7-852F-7D0A415282AE}"/>
              </a:ext>
            </a:extLst>
          </p:cNvPr>
          <p:cNvSpPr/>
          <p:nvPr/>
        </p:nvSpPr>
        <p:spPr>
          <a:xfrm>
            <a:off x="268219" y="-433596"/>
            <a:ext cx="3643947" cy="7725192"/>
          </a:xfrm>
          <a:prstGeom prst="rect">
            <a:avLst/>
          </a:prstGeom>
          <a:noFill/>
        </p:spPr>
        <p:txBody>
          <a:bodyPr wrap="none" lIns="91440" tIns="45720" rIns="91440" bIns="45720">
            <a:spAutoFit/>
          </a:bodyPr>
          <a:lstStyle/>
          <a:p>
            <a:pPr algn="ctr"/>
            <a:r>
              <a:rPr lang="en-US" sz="49600" b="0" cap="none" spc="0" dirty="0">
                <a:ln w="0"/>
                <a:solidFill>
                  <a:srgbClr val="FD8003"/>
                </a:solidFill>
                <a:effectLst>
                  <a:outerShdw blurRad="38100" dist="25400" dir="5400000" algn="ctr" rotWithShape="0">
                    <a:srgbClr val="6E747A">
                      <a:alpha val="43000"/>
                    </a:srgbClr>
                  </a:outerShdw>
                </a:effectLst>
              </a:rPr>
              <a:t>R</a:t>
            </a:r>
          </a:p>
        </p:txBody>
      </p:sp>
      <p:sp>
        <p:nvSpPr>
          <p:cNvPr id="3" name="TextBox 2">
            <a:extLst>
              <a:ext uri="{FF2B5EF4-FFF2-40B4-BE49-F238E27FC236}">
                <a16:creationId xmlns:a16="http://schemas.microsoft.com/office/drawing/2014/main" id="{9C3CF7EE-47CC-4D76-8633-E1BC4C4D7C87}"/>
              </a:ext>
            </a:extLst>
          </p:cNvPr>
          <p:cNvSpPr txBox="1"/>
          <p:nvPr/>
        </p:nvSpPr>
        <p:spPr>
          <a:xfrm>
            <a:off x="6096000" y="214009"/>
            <a:ext cx="5724705" cy="584775"/>
          </a:xfrm>
          <a:prstGeom prst="rect">
            <a:avLst/>
          </a:prstGeom>
          <a:noFill/>
        </p:spPr>
        <p:txBody>
          <a:bodyPr wrap="square" rtlCol="0">
            <a:spAutoFit/>
          </a:bodyPr>
          <a:lstStyle/>
          <a:p>
            <a:r>
              <a:rPr lang="en-US" sz="3200" b="1" dirty="0"/>
              <a:t>Year Two Ambassadors (Oak) </a:t>
            </a:r>
            <a:endParaRPr lang="en-GB" sz="3200" b="1" dirty="0"/>
          </a:p>
        </p:txBody>
      </p:sp>
      <p:sp>
        <p:nvSpPr>
          <p:cNvPr id="2" name="Rectangle 1">
            <a:extLst>
              <a:ext uri="{FF2B5EF4-FFF2-40B4-BE49-F238E27FC236}">
                <a16:creationId xmlns:a16="http://schemas.microsoft.com/office/drawing/2014/main" id="{B1CAD687-0851-43A1-A356-801FA4D3170E}"/>
              </a:ext>
            </a:extLst>
          </p:cNvPr>
          <p:cNvSpPr/>
          <p:nvPr/>
        </p:nvSpPr>
        <p:spPr>
          <a:xfrm>
            <a:off x="3604885" y="956556"/>
            <a:ext cx="8163128" cy="1569660"/>
          </a:xfrm>
          <a:prstGeom prst="rect">
            <a:avLst/>
          </a:prstGeom>
        </p:spPr>
        <p:txBody>
          <a:bodyPr wrap="square">
            <a:spAutoFit/>
          </a:bodyPr>
          <a:lstStyle/>
          <a:p>
            <a:r>
              <a:rPr lang="en-US" sz="3200" dirty="0">
                <a:latin typeface="Linkpen 2b Join" panose="03050602060000000000" pitchFamily="66" charset="0"/>
              </a:rPr>
              <a:t>Respect yourself, your school and community</a:t>
            </a:r>
          </a:p>
          <a:p>
            <a:r>
              <a:rPr lang="en-US" sz="3200" dirty="0">
                <a:latin typeface="Linkpen 2b Join" panose="03050602060000000000" pitchFamily="66" charset="0"/>
              </a:rPr>
              <a:t>(Respect)</a:t>
            </a:r>
          </a:p>
        </p:txBody>
      </p:sp>
      <p:pic>
        <p:nvPicPr>
          <p:cNvPr id="3074" name="Picture 2" descr="330,867 Cartoon Heart Stock Photos and Images - 123RF">
            <a:extLst>
              <a:ext uri="{FF2B5EF4-FFF2-40B4-BE49-F238E27FC236}">
                <a16:creationId xmlns:a16="http://schemas.microsoft.com/office/drawing/2014/main" id="{6FD73EF2-19FF-4169-8F35-F55DC583B1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894" t="14569" r="9328" b="12494"/>
          <a:stretch/>
        </p:blipFill>
        <p:spPr bwMode="auto">
          <a:xfrm>
            <a:off x="6991350" y="2331562"/>
            <a:ext cx="4610100" cy="4214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906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91F644-B8E0-47D7-852F-7D0A415282AE}"/>
              </a:ext>
            </a:extLst>
          </p:cNvPr>
          <p:cNvSpPr/>
          <p:nvPr/>
        </p:nvSpPr>
        <p:spPr>
          <a:xfrm>
            <a:off x="1196358" y="-433596"/>
            <a:ext cx="1787669" cy="7725192"/>
          </a:xfrm>
          <a:prstGeom prst="rect">
            <a:avLst/>
          </a:prstGeom>
          <a:noFill/>
        </p:spPr>
        <p:txBody>
          <a:bodyPr wrap="none" lIns="91440" tIns="45720" rIns="91440" bIns="45720">
            <a:spAutoFit/>
          </a:bodyPr>
          <a:lstStyle/>
          <a:p>
            <a:pPr algn="ctr"/>
            <a:r>
              <a:rPr lang="en-US" sz="49600" b="0" cap="none" spc="0" dirty="0">
                <a:ln w="0"/>
                <a:solidFill>
                  <a:srgbClr val="FFC000"/>
                </a:solidFill>
                <a:effectLst>
                  <a:outerShdw blurRad="38100" dist="25400" dir="5400000" algn="ctr" rotWithShape="0">
                    <a:srgbClr val="6E747A">
                      <a:alpha val="43000"/>
                    </a:srgbClr>
                  </a:outerShdw>
                </a:effectLst>
              </a:rPr>
              <a:t>I</a:t>
            </a:r>
          </a:p>
        </p:txBody>
      </p:sp>
      <p:sp>
        <p:nvSpPr>
          <p:cNvPr id="3" name="TextBox 2">
            <a:extLst>
              <a:ext uri="{FF2B5EF4-FFF2-40B4-BE49-F238E27FC236}">
                <a16:creationId xmlns:a16="http://schemas.microsoft.com/office/drawing/2014/main" id="{86ACF8E6-7A29-4764-96D6-77FE2F3470F1}"/>
              </a:ext>
            </a:extLst>
          </p:cNvPr>
          <p:cNvSpPr txBox="1"/>
          <p:nvPr/>
        </p:nvSpPr>
        <p:spPr>
          <a:xfrm>
            <a:off x="7165910" y="214009"/>
            <a:ext cx="4654795" cy="584775"/>
          </a:xfrm>
          <a:prstGeom prst="rect">
            <a:avLst/>
          </a:prstGeom>
          <a:noFill/>
        </p:spPr>
        <p:txBody>
          <a:bodyPr wrap="square" rtlCol="0">
            <a:spAutoFit/>
          </a:bodyPr>
          <a:lstStyle/>
          <a:p>
            <a:r>
              <a:rPr lang="en-US" sz="3200" b="1" dirty="0"/>
              <a:t>Head Teacher Ambassador  </a:t>
            </a:r>
            <a:endParaRPr lang="en-GB" sz="3200" b="1" dirty="0"/>
          </a:p>
        </p:txBody>
      </p:sp>
      <p:sp>
        <p:nvSpPr>
          <p:cNvPr id="2" name="Rectangle 1">
            <a:extLst>
              <a:ext uri="{FF2B5EF4-FFF2-40B4-BE49-F238E27FC236}">
                <a16:creationId xmlns:a16="http://schemas.microsoft.com/office/drawing/2014/main" id="{0F4A656A-DB3F-4DBA-8C6E-6C2B8DA9DF2B}"/>
              </a:ext>
            </a:extLst>
          </p:cNvPr>
          <p:cNvSpPr/>
          <p:nvPr/>
        </p:nvSpPr>
        <p:spPr>
          <a:xfrm>
            <a:off x="2984027" y="1010335"/>
            <a:ext cx="8633005" cy="1569660"/>
          </a:xfrm>
          <a:prstGeom prst="rect">
            <a:avLst/>
          </a:prstGeom>
        </p:spPr>
        <p:txBody>
          <a:bodyPr wrap="square">
            <a:spAutoFit/>
          </a:bodyPr>
          <a:lstStyle/>
          <a:p>
            <a:r>
              <a:rPr lang="en-US" sz="3200" dirty="0">
                <a:latin typeface="Linkpen 2b Join" panose="03050602060000000000" pitchFamily="66" charset="0"/>
              </a:rPr>
              <a:t>Inspire yourself and others to succeed</a:t>
            </a:r>
          </a:p>
          <a:p>
            <a:r>
              <a:rPr lang="en-US" sz="3200" dirty="0">
                <a:latin typeface="Linkpen 2b Join" panose="03050602060000000000" pitchFamily="66" charset="0"/>
              </a:rPr>
              <a:t>(Inspiration)</a:t>
            </a:r>
          </a:p>
        </p:txBody>
      </p:sp>
      <p:pic>
        <p:nvPicPr>
          <p:cNvPr id="4100" name="Picture 4" descr="444,508 BEST Stars Cartoon IMAGES, STOCK PHOTOS &amp;amp; VECTORS | Adobe Stock">
            <a:extLst>
              <a:ext uri="{FF2B5EF4-FFF2-40B4-BE49-F238E27FC236}">
                <a16:creationId xmlns:a16="http://schemas.microsoft.com/office/drawing/2014/main" id="{8240FD92-7569-4F8E-B50E-7CE22E125F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0306" y="2791546"/>
            <a:ext cx="6964469" cy="3697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875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91F644-B8E0-47D7-852F-7D0A415282AE}"/>
              </a:ext>
            </a:extLst>
          </p:cNvPr>
          <p:cNvSpPr/>
          <p:nvPr/>
        </p:nvSpPr>
        <p:spPr>
          <a:xfrm>
            <a:off x="660955" y="-433596"/>
            <a:ext cx="2858475" cy="7725192"/>
          </a:xfrm>
          <a:prstGeom prst="rect">
            <a:avLst/>
          </a:prstGeom>
          <a:noFill/>
        </p:spPr>
        <p:txBody>
          <a:bodyPr wrap="none" lIns="91440" tIns="45720" rIns="91440" bIns="45720">
            <a:spAutoFit/>
          </a:bodyPr>
          <a:lstStyle/>
          <a:p>
            <a:pPr algn="ctr"/>
            <a:r>
              <a:rPr lang="en-US" sz="49600" b="0" cap="none" spc="0" dirty="0">
                <a:ln w="0"/>
                <a:solidFill>
                  <a:srgbClr val="00B050"/>
                </a:solidFill>
                <a:effectLst>
                  <a:outerShdw blurRad="38100" dist="25400" dir="5400000" algn="ctr" rotWithShape="0">
                    <a:srgbClr val="6E747A">
                      <a:alpha val="43000"/>
                    </a:srgbClr>
                  </a:outerShdw>
                </a:effectLst>
              </a:rPr>
              <a:t>L</a:t>
            </a:r>
          </a:p>
        </p:txBody>
      </p:sp>
      <p:sp>
        <p:nvSpPr>
          <p:cNvPr id="3" name="TextBox 2">
            <a:extLst>
              <a:ext uri="{FF2B5EF4-FFF2-40B4-BE49-F238E27FC236}">
                <a16:creationId xmlns:a16="http://schemas.microsoft.com/office/drawing/2014/main" id="{14C1791E-E2AC-4483-9E08-B9B1FA855735}"/>
              </a:ext>
            </a:extLst>
          </p:cNvPr>
          <p:cNvSpPr txBox="1"/>
          <p:nvPr/>
        </p:nvSpPr>
        <p:spPr>
          <a:xfrm>
            <a:off x="7686449" y="214009"/>
            <a:ext cx="4134256" cy="584775"/>
          </a:xfrm>
          <a:prstGeom prst="rect">
            <a:avLst/>
          </a:prstGeom>
          <a:noFill/>
        </p:spPr>
        <p:txBody>
          <a:bodyPr wrap="square" rtlCol="0">
            <a:spAutoFit/>
          </a:bodyPr>
          <a:lstStyle/>
          <a:p>
            <a:r>
              <a:rPr lang="en-US" sz="3200" b="1" dirty="0"/>
              <a:t>Year One Ambassadors </a:t>
            </a:r>
            <a:endParaRPr lang="en-GB" sz="3200" b="1" dirty="0"/>
          </a:p>
        </p:txBody>
      </p:sp>
      <p:sp>
        <p:nvSpPr>
          <p:cNvPr id="2" name="Rectangle 1">
            <a:extLst>
              <a:ext uri="{FF2B5EF4-FFF2-40B4-BE49-F238E27FC236}">
                <a16:creationId xmlns:a16="http://schemas.microsoft.com/office/drawing/2014/main" id="{9346A178-63EE-4397-B034-99FFB3E177E6}"/>
              </a:ext>
            </a:extLst>
          </p:cNvPr>
          <p:cNvSpPr/>
          <p:nvPr/>
        </p:nvSpPr>
        <p:spPr>
          <a:xfrm>
            <a:off x="3282395" y="1099235"/>
            <a:ext cx="8248650" cy="1077218"/>
          </a:xfrm>
          <a:prstGeom prst="rect">
            <a:avLst/>
          </a:prstGeom>
        </p:spPr>
        <p:txBody>
          <a:bodyPr wrap="square">
            <a:spAutoFit/>
          </a:bodyPr>
          <a:lstStyle/>
          <a:p>
            <a:r>
              <a:rPr lang="en-US" sz="3200" dirty="0">
                <a:latin typeface="Linkpen 2b Join" panose="03050602060000000000" pitchFamily="66" charset="0"/>
              </a:rPr>
              <a:t>Learn from your mistakes (Resilience)</a:t>
            </a:r>
          </a:p>
        </p:txBody>
      </p:sp>
      <p:pic>
        <p:nvPicPr>
          <p:cNvPr id="6146" name="Picture 2" descr="Color pencil cartoon free vector download (48,698 Free vector) for  commercial use. format: ai, eps, cdr, svg vector illustration graphic art  design">
            <a:extLst>
              <a:ext uri="{FF2B5EF4-FFF2-40B4-BE49-F238E27FC236}">
                <a16:creationId xmlns:a16="http://schemas.microsoft.com/office/drawing/2014/main" id="{44ECA553-C337-4F09-8E92-261EA7E118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1450" y="1788081"/>
            <a:ext cx="3233678" cy="5265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233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91F644-B8E0-47D7-852F-7D0A415282AE}"/>
              </a:ext>
            </a:extLst>
          </p:cNvPr>
          <p:cNvSpPr/>
          <p:nvPr/>
        </p:nvSpPr>
        <p:spPr>
          <a:xfrm>
            <a:off x="660955" y="-433596"/>
            <a:ext cx="2858475" cy="7725192"/>
          </a:xfrm>
          <a:prstGeom prst="rect">
            <a:avLst/>
          </a:prstGeom>
          <a:noFill/>
        </p:spPr>
        <p:txBody>
          <a:bodyPr wrap="none" lIns="91440" tIns="45720" rIns="91440" bIns="45720">
            <a:spAutoFit/>
          </a:bodyPr>
          <a:lstStyle/>
          <a:p>
            <a:pPr algn="ctr"/>
            <a:r>
              <a:rPr lang="en-US" sz="49600" b="0" cap="none" spc="0" dirty="0">
                <a:ln w="0"/>
                <a:solidFill>
                  <a:srgbClr val="00B0F0"/>
                </a:solidFill>
                <a:effectLst>
                  <a:outerShdw blurRad="38100" dist="25400" dir="5400000" algn="ctr" rotWithShape="0">
                    <a:srgbClr val="6E747A">
                      <a:alpha val="43000"/>
                    </a:srgbClr>
                  </a:outerShdw>
                </a:effectLst>
              </a:rPr>
              <a:t>L</a:t>
            </a:r>
          </a:p>
        </p:txBody>
      </p:sp>
      <p:sp>
        <p:nvSpPr>
          <p:cNvPr id="3" name="TextBox 2">
            <a:extLst>
              <a:ext uri="{FF2B5EF4-FFF2-40B4-BE49-F238E27FC236}">
                <a16:creationId xmlns:a16="http://schemas.microsoft.com/office/drawing/2014/main" id="{C53CD25F-35C5-440F-AFE9-07436545239E}"/>
              </a:ext>
            </a:extLst>
          </p:cNvPr>
          <p:cNvSpPr txBox="1"/>
          <p:nvPr/>
        </p:nvSpPr>
        <p:spPr>
          <a:xfrm>
            <a:off x="7686449" y="214009"/>
            <a:ext cx="4134256" cy="584775"/>
          </a:xfrm>
          <a:prstGeom prst="rect">
            <a:avLst/>
          </a:prstGeom>
          <a:noFill/>
        </p:spPr>
        <p:txBody>
          <a:bodyPr wrap="square" rtlCol="0">
            <a:spAutoFit/>
          </a:bodyPr>
          <a:lstStyle/>
          <a:p>
            <a:r>
              <a:rPr lang="en-US" sz="3200" b="1" dirty="0"/>
              <a:t>Year One Ambassadors </a:t>
            </a:r>
            <a:endParaRPr lang="en-GB" sz="3200" b="1" dirty="0"/>
          </a:p>
        </p:txBody>
      </p:sp>
      <p:sp>
        <p:nvSpPr>
          <p:cNvPr id="2" name="Rectangle 1">
            <a:extLst>
              <a:ext uri="{FF2B5EF4-FFF2-40B4-BE49-F238E27FC236}">
                <a16:creationId xmlns:a16="http://schemas.microsoft.com/office/drawing/2014/main" id="{66A9A207-4F20-48CC-A146-46EB5B6BFECA}"/>
              </a:ext>
            </a:extLst>
          </p:cNvPr>
          <p:cNvSpPr/>
          <p:nvPr/>
        </p:nvSpPr>
        <p:spPr>
          <a:xfrm>
            <a:off x="3217511" y="1085334"/>
            <a:ext cx="5205271" cy="1077218"/>
          </a:xfrm>
          <a:prstGeom prst="rect">
            <a:avLst/>
          </a:prstGeom>
        </p:spPr>
        <p:txBody>
          <a:bodyPr wrap="none">
            <a:spAutoFit/>
          </a:bodyPr>
          <a:lstStyle/>
          <a:p>
            <a:r>
              <a:rPr lang="en-US" sz="3200" dirty="0">
                <a:latin typeface="Linkpen 2b Join" panose="03050602060000000000" pitchFamily="66" charset="0"/>
              </a:rPr>
              <a:t>Listen to others</a:t>
            </a:r>
          </a:p>
          <a:p>
            <a:r>
              <a:rPr lang="en-US" sz="3200" dirty="0">
                <a:latin typeface="Linkpen 2b Join" panose="03050602060000000000" pitchFamily="66" charset="0"/>
              </a:rPr>
              <a:t>(Empathy)</a:t>
            </a:r>
          </a:p>
        </p:txBody>
      </p:sp>
      <p:pic>
        <p:nvPicPr>
          <p:cNvPr id="8194" name="Picture 2" descr="Cute blue headphones cartoon Royalty Free Vector Image">
            <a:extLst>
              <a:ext uri="{FF2B5EF4-FFF2-40B4-BE49-F238E27FC236}">
                <a16:creationId xmlns:a16="http://schemas.microsoft.com/office/drawing/2014/main" id="{3A778EA2-1D06-43E5-94A2-529C97AF4E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778"/>
          <a:stretch/>
        </p:blipFill>
        <p:spPr bwMode="auto">
          <a:xfrm>
            <a:off x="7201702" y="1830456"/>
            <a:ext cx="4409273" cy="4588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137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91F644-B8E0-47D7-852F-7D0A415282AE}"/>
              </a:ext>
            </a:extLst>
          </p:cNvPr>
          <p:cNvSpPr/>
          <p:nvPr/>
        </p:nvSpPr>
        <p:spPr>
          <a:xfrm>
            <a:off x="1196358" y="-433596"/>
            <a:ext cx="1787669" cy="7725192"/>
          </a:xfrm>
          <a:prstGeom prst="rect">
            <a:avLst/>
          </a:prstGeom>
          <a:noFill/>
        </p:spPr>
        <p:txBody>
          <a:bodyPr wrap="none" lIns="91440" tIns="45720" rIns="91440" bIns="45720">
            <a:spAutoFit/>
          </a:bodyPr>
          <a:lstStyle/>
          <a:p>
            <a:pPr algn="ctr"/>
            <a:r>
              <a:rPr lang="en-US" sz="49600" b="0" cap="none" spc="0" dirty="0">
                <a:ln w="0"/>
                <a:solidFill>
                  <a:srgbClr val="7030A0"/>
                </a:solidFill>
                <a:effectLst>
                  <a:outerShdw blurRad="38100" dist="25400" dir="5400000" algn="ctr" rotWithShape="0">
                    <a:srgbClr val="6E747A">
                      <a:alpha val="43000"/>
                    </a:srgbClr>
                  </a:outerShdw>
                </a:effectLst>
              </a:rPr>
              <a:t>I</a:t>
            </a:r>
          </a:p>
        </p:txBody>
      </p:sp>
      <p:sp>
        <p:nvSpPr>
          <p:cNvPr id="3" name="TextBox 2">
            <a:extLst>
              <a:ext uri="{FF2B5EF4-FFF2-40B4-BE49-F238E27FC236}">
                <a16:creationId xmlns:a16="http://schemas.microsoft.com/office/drawing/2014/main" id="{65153907-E8A2-4CCF-BC6F-60D185EE3D16}"/>
              </a:ext>
            </a:extLst>
          </p:cNvPr>
          <p:cNvSpPr txBox="1"/>
          <p:nvPr/>
        </p:nvSpPr>
        <p:spPr>
          <a:xfrm>
            <a:off x="6096000" y="214009"/>
            <a:ext cx="5724705" cy="584775"/>
          </a:xfrm>
          <a:prstGeom prst="rect">
            <a:avLst/>
          </a:prstGeom>
          <a:noFill/>
        </p:spPr>
        <p:txBody>
          <a:bodyPr wrap="square" rtlCol="0">
            <a:spAutoFit/>
          </a:bodyPr>
          <a:lstStyle/>
          <a:p>
            <a:r>
              <a:rPr lang="en-US" sz="3200" b="1" dirty="0"/>
              <a:t>Year Two Ambassadors (Willow) </a:t>
            </a:r>
            <a:endParaRPr lang="en-GB" sz="3200" b="1" dirty="0"/>
          </a:p>
        </p:txBody>
      </p:sp>
      <p:sp>
        <p:nvSpPr>
          <p:cNvPr id="2" name="Rectangle 1">
            <a:extLst>
              <a:ext uri="{FF2B5EF4-FFF2-40B4-BE49-F238E27FC236}">
                <a16:creationId xmlns:a16="http://schemas.microsoft.com/office/drawing/2014/main" id="{C74B1E22-EA9D-4721-8ABB-ECC662C77D18}"/>
              </a:ext>
            </a:extLst>
          </p:cNvPr>
          <p:cNvSpPr/>
          <p:nvPr/>
        </p:nvSpPr>
        <p:spPr>
          <a:xfrm>
            <a:off x="3136900" y="972235"/>
            <a:ext cx="8851900" cy="1569660"/>
          </a:xfrm>
          <a:prstGeom prst="rect">
            <a:avLst/>
          </a:prstGeom>
        </p:spPr>
        <p:txBody>
          <a:bodyPr wrap="square">
            <a:spAutoFit/>
          </a:bodyPr>
          <a:lstStyle/>
          <a:p>
            <a:r>
              <a:rPr lang="en-US" sz="3200" dirty="0">
                <a:latin typeface="Linkpen 2b Join" panose="03050602060000000000" pitchFamily="66" charset="0"/>
              </a:rPr>
              <a:t>Improve to be the best that you can be</a:t>
            </a:r>
          </a:p>
          <a:p>
            <a:r>
              <a:rPr lang="en-US" sz="3200" dirty="0">
                <a:latin typeface="Linkpen 2b Join" panose="03050602060000000000" pitchFamily="66" charset="0"/>
              </a:rPr>
              <a:t>(Independence)</a:t>
            </a:r>
          </a:p>
        </p:txBody>
      </p:sp>
      <p:pic>
        <p:nvPicPr>
          <p:cNvPr id="6" name="Picture 2" descr="Football Goal Clipart Png - MGP Animation">
            <a:extLst>
              <a:ext uri="{FF2B5EF4-FFF2-40B4-BE49-F238E27FC236}">
                <a16:creationId xmlns:a16="http://schemas.microsoft.com/office/drawing/2014/main" id="{D94FD704-F47E-404A-8398-5497903054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0547" y="2715346"/>
            <a:ext cx="5968253" cy="3836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504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91F644-B8E0-47D7-852F-7D0A415282AE}"/>
              </a:ext>
            </a:extLst>
          </p:cNvPr>
          <p:cNvSpPr/>
          <p:nvPr/>
        </p:nvSpPr>
        <p:spPr>
          <a:xfrm>
            <a:off x="157612" y="-433596"/>
            <a:ext cx="3865161" cy="7725192"/>
          </a:xfrm>
          <a:prstGeom prst="rect">
            <a:avLst/>
          </a:prstGeom>
          <a:noFill/>
        </p:spPr>
        <p:txBody>
          <a:bodyPr wrap="none" lIns="91440" tIns="45720" rIns="91440" bIns="45720">
            <a:spAutoFit/>
          </a:bodyPr>
          <a:lstStyle/>
          <a:p>
            <a:pPr algn="ctr"/>
            <a:r>
              <a:rPr lang="en-US" sz="49600" b="0" cap="none" spc="0">
                <a:ln w="0"/>
                <a:solidFill>
                  <a:srgbClr val="E569DF"/>
                </a:solidFill>
                <a:effectLst>
                  <a:outerShdw blurRad="38100" dist="25400" dir="5400000" algn="ctr" rotWithShape="0">
                    <a:srgbClr val="6E747A">
                      <a:alpha val="43000"/>
                    </a:srgbClr>
                  </a:outerShdw>
                </a:effectLst>
              </a:rPr>
              <a:t>A</a:t>
            </a:r>
            <a:endParaRPr lang="en-US" sz="49600" b="0" cap="none" spc="0" dirty="0">
              <a:ln w="0"/>
              <a:solidFill>
                <a:srgbClr val="E569DF"/>
              </a:solidFill>
              <a:effectLst>
                <a:outerShdw blurRad="38100" dist="25400" dir="5400000" algn="ctr" rotWithShape="0">
                  <a:srgbClr val="6E747A">
                    <a:alpha val="43000"/>
                  </a:srgbClr>
                </a:outerShdw>
              </a:effectLst>
            </a:endParaRPr>
          </a:p>
        </p:txBody>
      </p:sp>
      <p:sp>
        <p:nvSpPr>
          <p:cNvPr id="3" name="TextBox 2">
            <a:extLst>
              <a:ext uri="{FF2B5EF4-FFF2-40B4-BE49-F238E27FC236}">
                <a16:creationId xmlns:a16="http://schemas.microsoft.com/office/drawing/2014/main" id="{8AC7AF01-EC1B-4388-86C6-491C74DF3A4A}"/>
              </a:ext>
            </a:extLst>
          </p:cNvPr>
          <p:cNvSpPr txBox="1"/>
          <p:nvPr/>
        </p:nvSpPr>
        <p:spPr>
          <a:xfrm>
            <a:off x="5969000" y="214009"/>
            <a:ext cx="5851705" cy="584775"/>
          </a:xfrm>
          <a:prstGeom prst="rect">
            <a:avLst/>
          </a:prstGeom>
          <a:noFill/>
        </p:spPr>
        <p:txBody>
          <a:bodyPr wrap="square" rtlCol="0">
            <a:spAutoFit/>
          </a:bodyPr>
          <a:lstStyle/>
          <a:p>
            <a:r>
              <a:rPr lang="en-US" sz="3200" b="1" dirty="0"/>
              <a:t>Year Two Ambassadors (Willow) </a:t>
            </a:r>
            <a:endParaRPr lang="en-GB" sz="3200" b="1" dirty="0"/>
          </a:p>
        </p:txBody>
      </p:sp>
      <p:sp>
        <p:nvSpPr>
          <p:cNvPr id="2" name="Rectangle 1">
            <a:extLst>
              <a:ext uri="{FF2B5EF4-FFF2-40B4-BE49-F238E27FC236}">
                <a16:creationId xmlns:a16="http://schemas.microsoft.com/office/drawing/2014/main" id="{4ADE1897-9B13-461F-BAA7-D7F153545AF7}"/>
              </a:ext>
            </a:extLst>
          </p:cNvPr>
          <p:cNvSpPr/>
          <p:nvPr/>
        </p:nvSpPr>
        <p:spPr>
          <a:xfrm>
            <a:off x="3241188" y="928991"/>
            <a:ext cx="8313494" cy="1077218"/>
          </a:xfrm>
          <a:prstGeom prst="rect">
            <a:avLst/>
          </a:prstGeom>
        </p:spPr>
        <p:txBody>
          <a:bodyPr wrap="none">
            <a:spAutoFit/>
          </a:bodyPr>
          <a:lstStyle/>
          <a:p>
            <a:r>
              <a:rPr lang="en-US" sz="3200" dirty="0">
                <a:latin typeface="Linkpen 2b Join" panose="03050602060000000000" pitchFamily="66" charset="0"/>
              </a:rPr>
              <a:t>Achieve and enjoy, safely</a:t>
            </a:r>
          </a:p>
          <a:p>
            <a:r>
              <a:rPr lang="en-US" sz="3200" dirty="0">
                <a:latin typeface="Linkpen 2b Join" panose="03050602060000000000" pitchFamily="66" charset="0"/>
              </a:rPr>
              <a:t>(Safety)</a:t>
            </a:r>
          </a:p>
        </p:txBody>
      </p:sp>
      <p:pic>
        <p:nvPicPr>
          <p:cNvPr id="5122" name="Picture 2" descr="Cartoon Gold Medal Images, Stock Photos &amp;amp; Vectors | Shutterstock">
            <a:extLst>
              <a:ext uri="{FF2B5EF4-FFF2-40B4-BE49-F238E27FC236}">
                <a16:creationId xmlns:a16="http://schemas.microsoft.com/office/drawing/2014/main" id="{506D6988-294C-42FE-B01E-B3215D334B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154" r="16667" b="8095"/>
          <a:stretch/>
        </p:blipFill>
        <p:spPr bwMode="auto">
          <a:xfrm>
            <a:off x="7525663" y="1717821"/>
            <a:ext cx="3398974" cy="5007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2247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404</TotalTime>
  <Words>1810</Words>
  <Application>Microsoft Office PowerPoint</Application>
  <PresentationFormat>Widescreen</PresentationFormat>
  <Paragraphs>101</Paragraphs>
  <Slides>29</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Helvetica Neue</vt:lpstr>
      <vt:lpstr>Linkpen 2b Join</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want to be brilliant  the best that we can be  We want to be brilliant  because that’s what Banks Road means We want to be brilliant and reach up for the stars  We want to be brilliant  even when it’s hard. </vt:lpstr>
      <vt:lpstr>PowerPoint Presentation</vt:lpstr>
      <vt:lpstr>We want to be brilliant  the best that we can be  We want to be brilliant  because that’s what Banks Road means We want to be brilliant and reach up for the stars  We want to be brilliant  even when it’s hard. </vt:lpstr>
      <vt:lpstr>PowerPoint Presentation</vt:lpstr>
      <vt:lpstr>We want to be brilliant  the best that we can be  We want to be brilliant  because that’s what Banks Road means We want to be brilliant and reach up for the stars  We want to be brilliant  even when it’s hard. </vt:lpstr>
      <vt:lpstr>PowerPoint Presentation</vt:lpstr>
      <vt:lpstr>We want to be brilliant  the best that we can be  We want to be brilliant  because that’s what Banks Road means We want to be brilliant and reach up for the stars  We want to be brilliant  even when it’s hard. </vt:lpstr>
      <vt:lpstr>Key Questions to explore during Values Week</vt:lpstr>
      <vt:lpstr>Values (Identity) Box:</vt:lpstr>
      <vt:lpstr>Values in Action</vt:lpstr>
      <vt:lpstr>PowerPoint Presentation</vt:lpstr>
      <vt:lpstr>SMSC</vt:lpstr>
      <vt:lpstr>PowerPoint Presentation</vt:lpstr>
      <vt:lpstr>PowerPoint Presentation</vt:lpstr>
      <vt:lpstr>PowerPoint Presentation</vt:lpstr>
      <vt:lpstr>PowerPoint Presentation</vt:lpstr>
      <vt:lpstr>Through their provision of SMSC, schools should: • enable students to develop their self-knowledge, self-esteem and self-confidence; • enable students to distinguish right from wrong and to respect the civil and criminal law of England; • encourage students to accept responsibility for their behaviour, show initiative, and to understand how they can contribute positively to the lives of those living and working in the locality of the school and to society more widely; • enable students to acquire a broad general knowledge of and respect for public institutions and services in England; • further tolerance and harmony between different cultural traditions by enabling students to acquire an appreciation of and respect for their own and other cultures; • encourage respect for other people; and • encourage respect for democracy and support for participation in the democratic processes, including respect for the basis on which the law is made and applied in England. The list below describes the understanding and knowledge expected of pupils as a result of schools promoting fundamental British values. • an understanding of how citizens can influence decision-making through the democratic process; • an appreciation that living under the rule of law protects individual citizens and is essential for their wellbeing and safety; 1 The Prevent strategy 2011: https://www.gov.uk/government/publications/prevent-strategy-2011 5 • an understanding that there is a separation of power between the executive and the judiciary, and that while some public bodies such as the police and the army can be held to account through Parliament, others such as the courts maintain independence; • an understanding that the freedom to choose and hold other faiths and beliefs is protected in law; • an acceptance that other people having different faiths or beliefs to oneself (or having none) should be accepted and tolerated, and should not be the cause of prejudicial or discriminatory behaviour; and • an understanding of the importance of identifying and combatting discrimination. It is not necessary for schools or individuals to ‘promote’ teachings, beliefs or opinions that conflict with their own, but nor is it acceptable for schools to promote discrimination against people or groups on the basis of their belief, opinion or background. Examples of actions that a school can take The following is not designed to be exhaustive, but provides a list of different actions that schools can take, such as: • include in suitable parts of the curriculum, as appropriate for the age of pupils, material on the strengths, advantages and disadvantages of democracy, and how democracy and the law works in Britain, in contrast to other forms of government in other countries; • ensure that all pupils within the school have a voice that is listened to, and demonstrate how democracy works by actively promoting democratic processes such as a school council whose members are voted for by the pupils; • use opportunities such as general or local elections to hold mock elections to promote fundamental British values and provide pupils with the opportunity to learn how to argue and defend points of view; • use teaching resources from a wide variety of sources to help pupils understand a range of faiths, and • consider the role of extra-curricular activity, including any run directly by pupils, in promoting fundamental British values. </vt:lpstr>
      <vt:lpstr>Cultural capital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Moore</dc:creator>
  <cp:lastModifiedBy>Student Teacher</cp:lastModifiedBy>
  <cp:revision>20</cp:revision>
  <dcterms:created xsi:type="dcterms:W3CDTF">2021-08-23T08:58:40Z</dcterms:created>
  <dcterms:modified xsi:type="dcterms:W3CDTF">2021-10-01T10:28:54Z</dcterms:modified>
</cp:coreProperties>
</file>