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notesMasterIdLst>
    <p:notesMasterId r:id="rId12"/>
  </p:notesMasterIdLst>
  <p:sldIdLst>
    <p:sldId id="256" r:id="rId2"/>
    <p:sldId id="259" r:id="rId3"/>
    <p:sldId id="258" r:id="rId4"/>
    <p:sldId id="277" r:id="rId5"/>
    <p:sldId id="279" r:id="rId6"/>
    <p:sldId id="280" r:id="rId7"/>
    <p:sldId id="278" r:id="rId8"/>
    <p:sldId id="274" r:id="rId9"/>
    <p:sldId id="28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5EDED-0E23-4346-99D5-2CBF8A98467B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4C495-E91E-4741-B915-42F1B3BE8D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3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Spell </a:t>
            </a:r>
            <a:r>
              <a:rPr lang="en-GB" dirty="0" err="1"/>
              <a:t>charfingham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C495-E91E-4741-B915-42F1B3BE8D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04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C495-E91E-4741-B915-42F1B3BE8D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8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Spell </a:t>
            </a:r>
            <a:r>
              <a:rPr lang="en-GB" dirty="0" err="1"/>
              <a:t>charfingham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C495-E91E-4741-B915-42F1B3BE8D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0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Spell </a:t>
            </a:r>
            <a:r>
              <a:rPr lang="en-GB" dirty="0" err="1"/>
              <a:t>charfingham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C495-E91E-4741-B915-42F1B3BE8D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11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Spell </a:t>
            </a:r>
            <a:r>
              <a:rPr lang="en-GB" dirty="0" err="1"/>
              <a:t>charfingham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C495-E91E-4741-B915-42F1B3BE8D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6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4ED-79A9-47B7-8880-B79CBCB175B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F90C-A486-4405-874A-8A43E8DB1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22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4ED-79A9-47B7-8880-B79CBCB175B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F90C-A486-4405-874A-8A43E8DB1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94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4ED-79A9-47B7-8880-B79CBCB175B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F90C-A486-4405-874A-8A43E8DB1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94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4ED-79A9-47B7-8880-B79CBCB175B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F90C-A486-4405-874A-8A43E8DB1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4ED-79A9-47B7-8880-B79CBCB175B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F90C-A486-4405-874A-8A43E8DB1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6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4ED-79A9-47B7-8880-B79CBCB175B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F90C-A486-4405-874A-8A43E8DB1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5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4ED-79A9-47B7-8880-B79CBCB175B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F90C-A486-4405-874A-8A43E8DB1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63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4ED-79A9-47B7-8880-B79CBCB175B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F90C-A486-4405-874A-8A43E8DB1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49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4ED-79A9-47B7-8880-B79CBCB175B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F90C-A486-4405-874A-8A43E8DB1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59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4ED-79A9-47B7-8880-B79CBCB175B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F90C-A486-4405-874A-8A43E8DB1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93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4ED-79A9-47B7-8880-B79CBCB175B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F90C-A486-4405-874A-8A43E8DB1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14ED-79A9-47B7-8880-B79CBCB175B9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F90C-A486-4405-874A-8A43E8DB1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93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I2mu7URB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SassoonPrimaryType" pitchFamily="2" charset="0"/>
              </a:rPr>
              <a:t>Phonics Information Evening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SassoonPrimaryType" pitchFamily="2" charset="0"/>
              </a:rPr>
              <a:t>October 2022</a:t>
            </a:r>
          </a:p>
        </p:txBody>
      </p:sp>
      <p:pic>
        <p:nvPicPr>
          <p:cNvPr id="1026" name="Picture 2" descr="Floppy's Phonics Training [ Pre-Recorded Webinar ] – 12 month access | Floppy's  Phon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11" y="4429919"/>
            <a:ext cx="1858931" cy="211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0,562 Children Reading Illustrations &amp; Clip Ar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" y="3747638"/>
            <a:ext cx="2643043" cy="16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ependent Writing Png - Writing On Paper Cartoon, Transparent Png -  kind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339" y="3678238"/>
            <a:ext cx="2582554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banksroadschool.co.uk/core/passwords/read_logo/61467f26a7ca2c8960446cb82b7c46b9">
            <a:extLst>
              <a:ext uri="{FF2B5EF4-FFF2-40B4-BE49-F238E27FC236}">
                <a16:creationId xmlns:a16="http://schemas.microsoft.com/office/drawing/2014/main" id="{F8AC35A1-3935-4887-AB3F-B8824D74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78" y="135804"/>
            <a:ext cx="1520980" cy="159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3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5E85-0413-4B01-B734-4D9B6C6D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057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SassoonPrimaryType" pitchFamily="2" charset="0"/>
              </a:rPr>
              <a:t>Any questions?</a:t>
            </a:r>
            <a:br>
              <a:rPr lang="en-US" b="1" dirty="0">
                <a:latin typeface="SassoonPrimaryType" pitchFamily="2" charset="0"/>
              </a:rPr>
            </a:br>
            <a:r>
              <a:rPr lang="en-US" b="1" dirty="0">
                <a:latin typeface="SassoonPrimaryType" pitchFamily="2" charset="0"/>
              </a:rPr>
              <a:t/>
            </a:r>
            <a:br>
              <a:rPr lang="en-US" b="1" dirty="0">
                <a:latin typeface="SassoonPrimaryType" pitchFamily="2" charset="0"/>
              </a:rPr>
            </a:br>
            <a:r>
              <a:rPr lang="en-US" b="1" dirty="0">
                <a:latin typeface="SassoonPrimaryType" pitchFamily="2" charset="0"/>
              </a:rPr>
              <a:t>Thank you for attending today!</a:t>
            </a:r>
            <a:endParaRPr lang="en-GB" b="1" dirty="0">
              <a:latin typeface="SassoonPrimaryTy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5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>
                <a:latin typeface="SassoonPrimaryType" pitchFamily="2" charset="0"/>
              </a:rPr>
              <a:t>Aims for this meeting: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SassoonPrimaryType" pitchFamily="2" charset="0"/>
              </a:rPr>
              <a:t>Introduction to the Floppy’s Phonics Scheme.</a:t>
            </a:r>
          </a:p>
          <a:p>
            <a:r>
              <a:rPr lang="en-GB" dirty="0">
                <a:latin typeface="SassoonPrimaryType" pitchFamily="2" charset="0"/>
              </a:rPr>
              <a:t>What a phonics lesson looks like.</a:t>
            </a:r>
          </a:p>
          <a:p>
            <a:r>
              <a:rPr lang="en-GB" dirty="0">
                <a:latin typeface="SassoonPrimaryType" pitchFamily="2" charset="0"/>
              </a:rPr>
              <a:t>Correct pronunciation of sounds and the meaning behind the phonics vocabulary.</a:t>
            </a:r>
          </a:p>
          <a:p>
            <a:r>
              <a:rPr lang="en-GB" dirty="0">
                <a:latin typeface="SassoonPrimaryType" pitchFamily="2" charset="0"/>
              </a:rPr>
              <a:t>Ways you can help your child at home – including reading and the phonics folder.</a:t>
            </a:r>
          </a:p>
          <a:p>
            <a:r>
              <a:rPr lang="en-GB" dirty="0">
                <a:latin typeface="SassoonPrimaryType" pitchFamily="2" charset="0"/>
              </a:rPr>
              <a:t>Know the order of reading books and expectation for each year group.</a:t>
            </a:r>
          </a:p>
          <a:p>
            <a:pPr marL="0" indent="0">
              <a:buNone/>
            </a:pPr>
            <a:endParaRPr lang="en-GB" dirty="0">
              <a:latin typeface="SassoonPrimaryType" pitchFamily="2" charset="0"/>
            </a:endParaRPr>
          </a:p>
          <a:p>
            <a:endParaRPr lang="en-GB" dirty="0">
              <a:latin typeface="SassoonPrimaryTy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2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10509" y="198120"/>
            <a:ext cx="7818120" cy="11873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800" b="1" dirty="0">
                <a:solidFill>
                  <a:schemeClr val="tx1"/>
                </a:solidFill>
                <a:latin typeface="SassoonPrimaryType" pitchFamily="2" charset="0"/>
              </a:rPr>
              <a:t>Floppy’s Phonics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2436" y="1385455"/>
            <a:ext cx="11877963" cy="3620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GB" sz="4000" dirty="0">
                <a:latin typeface="SassoonPrimaryType" pitchFamily="2" charset="0"/>
              </a:rPr>
              <a:t>Floppy’s Phonics is our new whole school phonics scheme.</a:t>
            </a:r>
          </a:p>
          <a:p>
            <a:pPr marL="0" indent="0">
              <a:buNone/>
            </a:pPr>
            <a:endParaRPr lang="en-GB" sz="4000" dirty="0">
              <a:latin typeface="SassoonPrimaryType" pitchFamily="2" charset="0"/>
            </a:endParaRPr>
          </a:p>
          <a:p>
            <a:pPr>
              <a:buFontTx/>
              <a:buChar char="-"/>
            </a:pPr>
            <a:r>
              <a:rPr lang="en-GB" sz="4000" dirty="0">
                <a:latin typeface="SassoonPrimaryType" pitchFamily="2" charset="0"/>
              </a:rPr>
              <a:t>The </a:t>
            </a:r>
            <a:r>
              <a:rPr lang="en-GB" sz="4000" dirty="0" err="1">
                <a:latin typeface="SassoonPrimaryType" pitchFamily="2" charset="0"/>
              </a:rPr>
              <a:t>DfE</a:t>
            </a:r>
            <a:r>
              <a:rPr lang="en-GB" sz="4000" dirty="0">
                <a:latin typeface="SassoonPrimaryType" pitchFamily="2" charset="0"/>
              </a:rPr>
              <a:t> has made it a statutory requirement that all schools must have a complete, systematic and synthetic programme for teaching phonics.</a:t>
            </a:r>
          </a:p>
          <a:p>
            <a:pPr marL="0" indent="0">
              <a:buNone/>
            </a:pPr>
            <a:endParaRPr lang="en-GB" sz="4000" dirty="0">
              <a:latin typeface="SassoonPrimaryType" pitchFamily="2" charset="0"/>
            </a:endParaRPr>
          </a:p>
          <a:p>
            <a:pPr>
              <a:buFontTx/>
              <a:buChar char="-"/>
            </a:pPr>
            <a:r>
              <a:rPr lang="en-US" sz="4000" dirty="0">
                <a:latin typeface="SassoonPrimaryType" pitchFamily="2" charset="0"/>
              </a:rPr>
              <a:t>Phonics is a way of teaching children how to read and write. It helps children hear, identify and use different sounds that distinguish one word from another.</a:t>
            </a:r>
            <a:endParaRPr lang="en-GB" sz="4000" dirty="0">
              <a:latin typeface="SassoonPrimaryType" pitchFamily="2" charset="0"/>
            </a:endParaRPr>
          </a:p>
          <a:p>
            <a:pPr marL="0" indent="0">
              <a:buNone/>
            </a:pPr>
            <a:endParaRPr lang="en-GB" sz="6900" dirty="0">
              <a:latin typeface="SassoonPrimaryType" pitchFamily="2" charset="0"/>
            </a:endParaRPr>
          </a:p>
        </p:txBody>
      </p:sp>
      <p:pic>
        <p:nvPicPr>
          <p:cNvPr id="2050" name="Picture 2" descr="Floppy's Phonics Online | Oxford Owl">
            <a:extLst>
              <a:ext uri="{FF2B5EF4-FFF2-40B4-BE49-F238E27FC236}">
                <a16:creationId xmlns:a16="http://schemas.microsoft.com/office/drawing/2014/main" id="{7889A0AC-F8B0-422A-B8AE-635936CC0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46" y="4637314"/>
            <a:ext cx="3860582" cy="209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5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10509" y="198120"/>
            <a:ext cx="7818120" cy="11873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800" b="1" dirty="0">
                <a:solidFill>
                  <a:schemeClr val="tx1"/>
                </a:solidFill>
                <a:latin typeface="SassoonPrimaryType" pitchFamily="2" charset="0"/>
              </a:rPr>
              <a:t>Floppy’s Phonics Resources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2436" y="1385455"/>
            <a:ext cx="11877963" cy="3620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6900" dirty="0">
              <a:latin typeface="SassoonPrimaryType" pitchFamily="2" charset="0"/>
            </a:endParaRPr>
          </a:p>
        </p:txBody>
      </p:sp>
      <p:pic>
        <p:nvPicPr>
          <p:cNvPr id="3074" name="Picture 2" descr="9780198486084 | Floppy's Phonic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9" b="31208"/>
          <a:stretch/>
        </p:blipFill>
        <p:spPr bwMode="auto">
          <a:xfrm>
            <a:off x="3013016" y="1385455"/>
            <a:ext cx="5075238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xford Reading Tree: Floppy's Phonics: Flashcards: Oxford University Pre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28"/>
          <a:stretch/>
        </p:blipFill>
        <p:spPr bwMode="auto">
          <a:xfrm>
            <a:off x="488615" y="1442142"/>
            <a:ext cx="1881569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36285" y="5006109"/>
            <a:ext cx="1474224" cy="1187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sz="2400" dirty="0">
                <a:latin typeface="SassoonPrimaryType" pitchFamily="2" charset="0"/>
              </a:rPr>
              <a:t>Flashcards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65518" y="3195782"/>
            <a:ext cx="3664773" cy="1187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sz="2400" dirty="0">
                <a:latin typeface="SassoonPrimaryType" pitchFamily="2" charset="0"/>
              </a:rPr>
              <a:t>Frieze frames for display</a:t>
            </a:r>
          </a:p>
        </p:txBody>
      </p:sp>
      <p:pic>
        <p:nvPicPr>
          <p:cNvPr id="3078" name="Picture 6" descr="Oxford Reading Tree: Floppy's Phonics: Mixed Poster Pack – Revised edition  | Floppy's Phonic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r="18215"/>
          <a:stretch/>
        </p:blipFill>
        <p:spPr bwMode="auto">
          <a:xfrm>
            <a:off x="10195727" y="791787"/>
            <a:ext cx="1697768" cy="263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xford Reading Tree: Floppy's Phonics: Mixed Poster Pack – Revised edition  | Floppy's Phonic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15033" r="16040"/>
          <a:stretch/>
        </p:blipFill>
        <p:spPr bwMode="auto">
          <a:xfrm>
            <a:off x="8355352" y="2807855"/>
            <a:ext cx="1747885" cy="219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xford Reading Tree: Floppy's Phonics: Mixed Poster Pack – Revised edition  | Floppy's Phon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6" r="16334"/>
          <a:stretch/>
        </p:blipFill>
        <p:spPr bwMode="auto">
          <a:xfrm>
            <a:off x="6615028" y="3723515"/>
            <a:ext cx="1606775" cy="239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0137868" y="3502386"/>
            <a:ext cx="1740404" cy="1187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sz="2400" dirty="0">
                <a:latin typeface="SassoonPrimaryType" pitchFamily="2" charset="0"/>
              </a:rPr>
              <a:t>Handwriting poster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293811" y="5006109"/>
            <a:ext cx="1870966" cy="1187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sz="2400" dirty="0">
                <a:latin typeface="SassoonPrimaryType" pitchFamily="2" charset="0"/>
              </a:rPr>
              <a:t>Helpful words poster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222088" y="6095466"/>
            <a:ext cx="2392654" cy="82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sz="2400" dirty="0">
                <a:latin typeface="SassoonPrimaryType" pitchFamily="2" charset="0"/>
              </a:rPr>
              <a:t>Alphabetic code poster</a:t>
            </a:r>
          </a:p>
        </p:txBody>
      </p:sp>
      <p:pic>
        <p:nvPicPr>
          <p:cNvPr id="3086" name="Picture 14" descr="Oxford Reading Tree: Floppy's Phonics: Teaching Handbook 1  (Reception/Primary 1) Revised edition | Floppy's Phonic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12" y="3704252"/>
            <a:ext cx="1308766" cy="184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370184" y="5591121"/>
            <a:ext cx="2203041" cy="1187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sz="2400" dirty="0">
                <a:latin typeface="SassoonPrimaryType" pitchFamily="2" charset="0"/>
              </a:rPr>
              <a:t>Planning and resource handbook</a:t>
            </a:r>
          </a:p>
        </p:txBody>
      </p:sp>
      <p:pic>
        <p:nvPicPr>
          <p:cNvPr id="3088" name="Picture 16" descr="Oxford Reading Tree: Level 1+: Floppy's Phonics: Sounds and Letters: Book  2: (Oxford Reading Tree) by Debbie Hepplewhite | WHSmit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335" y="3783308"/>
            <a:ext cx="1396401" cy="123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287993" y="5056603"/>
            <a:ext cx="2203041" cy="1187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sz="2400" dirty="0">
                <a:latin typeface="SassoonPrimaryType" pitchFamily="2" charset="0"/>
              </a:rPr>
              <a:t>Reading books</a:t>
            </a:r>
          </a:p>
        </p:txBody>
      </p:sp>
    </p:spTree>
    <p:extLst>
      <p:ext uri="{BB962C8B-B14F-4D97-AF65-F5344CB8AC3E}">
        <p14:creationId xmlns:p14="http://schemas.microsoft.com/office/powerpoint/2010/main" val="291007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10509" y="198120"/>
            <a:ext cx="7818120" cy="118733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GB" sz="4800" b="1" dirty="0">
                <a:solidFill>
                  <a:schemeClr val="tx1"/>
                </a:solidFill>
                <a:latin typeface="SassoonPrimaryType" pitchFamily="2" charset="0"/>
              </a:rPr>
              <a:t>Floppy’s Phonics Vocabulary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2436" y="1385454"/>
            <a:ext cx="11877963" cy="5173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6900" b="1" dirty="0">
                <a:latin typeface="SassoonPrimaryType" pitchFamily="2" charset="0"/>
              </a:rPr>
              <a:t>Phoneme – </a:t>
            </a:r>
            <a:r>
              <a:rPr lang="en-US" sz="6900" dirty="0">
                <a:latin typeface="SassoonPrimaryType" pitchFamily="2" charset="0"/>
              </a:rPr>
              <a:t>The sound a letter or group of letter makes.</a:t>
            </a:r>
          </a:p>
          <a:p>
            <a:pPr>
              <a:buFontTx/>
              <a:buChar char="-"/>
            </a:pPr>
            <a:r>
              <a:rPr lang="en-US" sz="6900" b="1" dirty="0">
                <a:latin typeface="SassoonPrimaryType" pitchFamily="2" charset="0"/>
              </a:rPr>
              <a:t>Grapheme – </a:t>
            </a:r>
            <a:r>
              <a:rPr lang="en-US" sz="6900" dirty="0">
                <a:latin typeface="SassoonPrimaryType" pitchFamily="2" charset="0"/>
              </a:rPr>
              <a:t>What a sound looks likes written down.</a:t>
            </a:r>
          </a:p>
          <a:p>
            <a:pPr marL="0" indent="0">
              <a:buNone/>
            </a:pPr>
            <a:r>
              <a:rPr lang="en-US" sz="6900" dirty="0">
                <a:latin typeface="SassoonPrimaryType" pitchFamily="2" charset="0"/>
              </a:rPr>
              <a:t>- </a:t>
            </a:r>
            <a:r>
              <a:rPr lang="en-US" sz="6900" b="1" dirty="0">
                <a:latin typeface="SassoonPrimaryType" pitchFamily="2" charset="0"/>
              </a:rPr>
              <a:t>The Alphabetic Code </a:t>
            </a:r>
            <a:r>
              <a:rPr lang="en-US" sz="6900" dirty="0">
                <a:latin typeface="SassoonPrimaryType" pitchFamily="2" charset="0"/>
              </a:rPr>
              <a:t>– This identifies the various ways the sounds can be written e.g. the sound /</a:t>
            </a:r>
            <a:r>
              <a:rPr lang="en-US" sz="6900" dirty="0" err="1">
                <a:latin typeface="SassoonPrimaryType" pitchFamily="2" charset="0"/>
              </a:rPr>
              <a:t>ch</a:t>
            </a:r>
            <a:r>
              <a:rPr lang="en-US" sz="6900" dirty="0">
                <a:latin typeface="SassoonPrimaryType" pitchFamily="2" charset="0"/>
              </a:rPr>
              <a:t>/ could also be written as ‘tch’. </a:t>
            </a:r>
          </a:p>
          <a:p>
            <a:pPr>
              <a:buFontTx/>
              <a:buChar char="-"/>
            </a:pPr>
            <a:r>
              <a:rPr lang="en-US" sz="6900" b="1" dirty="0">
                <a:latin typeface="SassoonPrimaryType" pitchFamily="2" charset="0"/>
              </a:rPr>
              <a:t>Segmenting</a:t>
            </a:r>
            <a:r>
              <a:rPr lang="en-US" sz="6900" dirty="0">
                <a:latin typeface="SassoonPrimaryType" pitchFamily="2" charset="0"/>
              </a:rPr>
              <a:t> – breaking down a word into individual units of sounds.</a:t>
            </a:r>
          </a:p>
          <a:p>
            <a:pPr>
              <a:buFontTx/>
              <a:buChar char="-"/>
            </a:pPr>
            <a:r>
              <a:rPr lang="en-US" sz="6900" b="1" dirty="0">
                <a:latin typeface="SassoonPrimaryType" pitchFamily="2" charset="0"/>
              </a:rPr>
              <a:t>Blending </a:t>
            </a:r>
            <a:r>
              <a:rPr lang="en-US" sz="6900" dirty="0">
                <a:latin typeface="SassoonPrimaryType" pitchFamily="2" charset="0"/>
              </a:rPr>
              <a:t>– ‘Pushing’ the sounds together to read a whole word.</a:t>
            </a:r>
          </a:p>
          <a:p>
            <a:pPr>
              <a:buFontTx/>
              <a:buChar char="-"/>
            </a:pPr>
            <a:r>
              <a:rPr lang="en-US" sz="6900" b="1" dirty="0">
                <a:latin typeface="SassoonPrimaryType" pitchFamily="2" charset="0"/>
              </a:rPr>
              <a:t>Digraph </a:t>
            </a:r>
            <a:r>
              <a:rPr lang="en-US" sz="6900" dirty="0">
                <a:latin typeface="SassoonPrimaryType" pitchFamily="2" charset="0"/>
              </a:rPr>
              <a:t>– 2 letters that make 1 sound.</a:t>
            </a:r>
          </a:p>
          <a:p>
            <a:pPr>
              <a:buFontTx/>
              <a:buChar char="-"/>
            </a:pPr>
            <a:r>
              <a:rPr lang="en-US" sz="6900" b="1" dirty="0">
                <a:latin typeface="SassoonPrimaryType" pitchFamily="2" charset="0"/>
              </a:rPr>
              <a:t>Trigraph </a:t>
            </a:r>
            <a:r>
              <a:rPr lang="en-US" sz="6900" dirty="0">
                <a:latin typeface="SassoonPrimaryType" pitchFamily="2" charset="0"/>
              </a:rPr>
              <a:t>– 3 letters that make 1 sound.</a:t>
            </a:r>
          </a:p>
          <a:p>
            <a:pPr>
              <a:buFontTx/>
              <a:buChar char="-"/>
            </a:pPr>
            <a:r>
              <a:rPr lang="en-US" sz="6900" b="1" dirty="0" err="1">
                <a:latin typeface="SassoonPrimaryType" pitchFamily="2" charset="0"/>
              </a:rPr>
              <a:t>Quadgraph</a:t>
            </a:r>
            <a:r>
              <a:rPr lang="en-US" sz="6900" b="1" dirty="0">
                <a:latin typeface="SassoonPrimaryType" pitchFamily="2" charset="0"/>
              </a:rPr>
              <a:t> </a:t>
            </a:r>
            <a:r>
              <a:rPr lang="en-US" sz="6900" dirty="0">
                <a:latin typeface="SassoonPrimaryType" pitchFamily="2" charset="0"/>
              </a:rPr>
              <a:t>– 4 letters that make 1 sound.</a:t>
            </a:r>
          </a:p>
          <a:p>
            <a:pPr>
              <a:buFontTx/>
              <a:buChar char="-"/>
            </a:pPr>
            <a:r>
              <a:rPr lang="en-US" sz="6900" b="1" dirty="0">
                <a:latin typeface="SassoonPrimaryType" pitchFamily="2" charset="0"/>
              </a:rPr>
              <a:t>Split digraph </a:t>
            </a:r>
            <a:r>
              <a:rPr lang="en-US" sz="6900" dirty="0">
                <a:latin typeface="SassoonPrimaryType" pitchFamily="2" charset="0"/>
              </a:rPr>
              <a:t>– b</a:t>
            </a:r>
            <a:r>
              <a:rPr lang="en-US" sz="6900" dirty="0">
                <a:highlight>
                  <a:srgbClr val="FFFF00"/>
                </a:highlight>
                <a:latin typeface="SassoonPrimaryType" pitchFamily="2" charset="0"/>
              </a:rPr>
              <a:t>i</a:t>
            </a:r>
            <a:r>
              <a:rPr lang="en-US" sz="6900" dirty="0">
                <a:latin typeface="SassoonPrimaryType" pitchFamily="2" charset="0"/>
              </a:rPr>
              <a:t>k</a:t>
            </a:r>
            <a:r>
              <a:rPr lang="en-US" sz="6900" dirty="0">
                <a:highlight>
                  <a:srgbClr val="FFFF00"/>
                </a:highlight>
                <a:latin typeface="SassoonPrimaryType" pitchFamily="2" charset="0"/>
              </a:rPr>
              <a:t>e</a:t>
            </a:r>
            <a:r>
              <a:rPr lang="en-US" sz="6900" dirty="0">
                <a:latin typeface="SassoonPrimaryType" pitchFamily="2" charset="0"/>
              </a:rPr>
              <a:t>    c</a:t>
            </a:r>
            <a:r>
              <a:rPr lang="en-US" sz="6900" dirty="0">
                <a:highlight>
                  <a:srgbClr val="FFFF00"/>
                </a:highlight>
                <a:latin typeface="SassoonPrimaryType" pitchFamily="2" charset="0"/>
              </a:rPr>
              <a:t>a</a:t>
            </a:r>
            <a:r>
              <a:rPr lang="en-US" sz="6900" dirty="0">
                <a:latin typeface="SassoonPrimaryType" pitchFamily="2" charset="0"/>
              </a:rPr>
              <a:t>k</a:t>
            </a:r>
            <a:r>
              <a:rPr lang="en-US" sz="6900" dirty="0">
                <a:highlight>
                  <a:srgbClr val="FFFF00"/>
                </a:highlight>
                <a:latin typeface="SassoonPrimaryType" pitchFamily="2" charset="0"/>
              </a:rPr>
              <a:t>e</a:t>
            </a:r>
            <a:r>
              <a:rPr lang="en-US" sz="6900" dirty="0">
                <a:latin typeface="SassoonPrimaryType" pitchFamily="2" charset="0"/>
              </a:rPr>
              <a:t>    m</a:t>
            </a:r>
            <a:r>
              <a:rPr lang="en-US" sz="6900" dirty="0">
                <a:highlight>
                  <a:srgbClr val="FFFF00"/>
                </a:highlight>
                <a:latin typeface="SassoonPrimaryType" pitchFamily="2" charset="0"/>
              </a:rPr>
              <a:t>a</a:t>
            </a:r>
            <a:r>
              <a:rPr lang="en-US" sz="6900" dirty="0">
                <a:latin typeface="SassoonPrimaryType" pitchFamily="2" charset="0"/>
              </a:rPr>
              <a:t>d</a:t>
            </a:r>
            <a:r>
              <a:rPr lang="en-US" sz="6900" dirty="0">
                <a:highlight>
                  <a:srgbClr val="FFFF00"/>
                </a:highlight>
                <a:latin typeface="SassoonPrimaryType" pitchFamily="2" charset="0"/>
              </a:rPr>
              <a:t>e</a:t>
            </a:r>
            <a:endParaRPr lang="en-GB" sz="6900" dirty="0">
              <a:highlight>
                <a:srgbClr val="FFFF00"/>
              </a:highlight>
              <a:latin typeface="SassoonPrimaryTy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6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10509" y="198120"/>
            <a:ext cx="7818120" cy="11873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800" b="1" dirty="0">
                <a:solidFill>
                  <a:schemeClr val="tx1"/>
                </a:solidFill>
                <a:latin typeface="SassoonPrimaryType" pitchFamily="2" charset="0"/>
              </a:rPr>
              <a:t>PURE SOUNDS!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2436" y="1385454"/>
            <a:ext cx="11877963" cy="5173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latin typeface="SassoonPrimaryType" pitchFamily="2" charset="0"/>
              </a:rPr>
              <a:t>Pronunciation </a:t>
            </a:r>
            <a:r>
              <a:rPr lang="en-US" sz="4800" dirty="0">
                <a:latin typeface="SassoonPrimaryType" pitchFamily="2" charset="0"/>
              </a:rPr>
              <a:t>of the phonemes is essential in supporting your child with their reading.</a:t>
            </a:r>
          </a:p>
          <a:p>
            <a:pPr marL="0" indent="0">
              <a:buNone/>
            </a:pPr>
            <a:r>
              <a:rPr lang="en-US" sz="4800" dirty="0">
                <a:latin typeface="SassoonPrimaryType" pitchFamily="2" charset="0"/>
              </a:rPr>
              <a:t>Please do not add an ‘uh’ sound to the end of phonemes.</a:t>
            </a:r>
            <a:endParaRPr lang="en-GB" sz="4800" dirty="0">
              <a:latin typeface="SassoonPrimaryType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2582" y="5220962"/>
            <a:ext cx="6576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Phonics: How to pronounce pure sounds | Oxford Owl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22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10509" y="198120"/>
            <a:ext cx="7818120" cy="118733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sz="4800" b="1" dirty="0">
                <a:solidFill>
                  <a:schemeClr val="tx1"/>
                </a:solidFill>
                <a:latin typeface="SassoonPrimaryType" pitchFamily="2" charset="0"/>
              </a:rPr>
              <a:t>Floppy’s Phonics Lesso</a:t>
            </a:r>
            <a:r>
              <a:rPr lang="en-GB" sz="4800" b="1" dirty="0">
                <a:latin typeface="SassoonPrimaryType" pitchFamily="2" charset="0"/>
              </a:rPr>
              <a:t>n Structure</a:t>
            </a:r>
            <a:endParaRPr lang="en-GB" sz="4800" b="1" dirty="0">
              <a:solidFill>
                <a:schemeClr val="tx1"/>
              </a:solidFill>
              <a:latin typeface="SassoonPrimaryType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1767" y="1320140"/>
            <a:ext cx="5078021" cy="4838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SassoonPrimaryType" pitchFamily="2" charset="0"/>
              </a:rPr>
              <a:t>Lesson 1</a:t>
            </a:r>
          </a:p>
          <a:p>
            <a:pPr>
              <a:buFontTx/>
              <a:buChar char="-"/>
            </a:pPr>
            <a:r>
              <a:rPr lang="en-US" sz="2000" b="1" dirty="0">
                <a:highlight>
                  <a:srgbClr val="00FFFF"/>
                </a:highlight>
                <a:latin typeface="SassoonPrimaryType" pitchFamily="2" charset="0"/>
              </a:rPr>
              <a:t>Recap </a:t>
            </a:r>
            <a:r>
              <a:rPr lang="en-US" sz="2000" dirty="0">
                <a:highlight>
                  <a:srgbClr val="00FFFF"/>
                </a:highlight>
                <a:latin typeface="SassoonPrimaryType" pitchFamily="2" charset="0"/>
              </a:rPr>
              <a:t>– This is where we will use flashcards, frieze frames or a sound sheet to do a review of what we have learnt previously.</a:t>
            </a:r>
          </a:p>
          <a:p>
            <a:pPr>
              <a:buFontTx/>
              <a:buChar char="-"/>
            </a:pPr>
            <a:r>
              <a:rPr lang="en-US" sz="2000" b="1" dirty="0">
                <a:highlight>
                  <a:srgbClr val="00FFFF"/>
                </a:highlight>
                <a:latin typeface="SassoonPrimaryType" pitchFamily="2" charset="0"/>
              </a:rPr>
              <a:t>Teach </a:t>
            </a:r>
            <a:r>
              <a:rPr lang="en-US" sz="2000" dirty="0">
                <a:highlight>
                  <a:srgbClr val="00FFFF"/>
                </a:highlight>
                <a:latin typeface="SassoonPrimaryType" pitchFamily="2" charset="0"/>
              </a:rPr>
              <a:t>– This is where a new grapheme for a phoneme is introduced – we will model how to write it here and use the online resources to look in depth into the new grapheme and what words it appears in.</a:t>
            </a:r>
          </a:p>
          <a:p>
            <a:pPr>
              <a:buFontTx/>
              <a:buChar char="-"/>
            </a:pPr>
            <a:r>
              <a:rPr lang="en-US" sz="2000" b="1" dirty="0">
                <a:latin typeface="SassoonPrimaryType" pitchFamily="2" charset="0"/>
              </a:rPr>
              <a:t>Quick Practice + Apply </a:t>
            </a:r>
            <a:r>
              <a:rPr lang="en-US" sz="2000" dirty="0">
                <a:latin typeface="SassoonPrimaryType" pitchFamily="2" charset="0"/>
              </a:rPr>
              <a:t>– This is where we will write the new grapheme in our phonics books, draw something that contains the new sound or write a word.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7B57FE-D04A-4742-BD2B-4633EE0348CD}"/>
              </a:ext>
            </a:extLst>
          </p:cNvPr>
          <p:cNvSpPr txBox="1">
            <a:spLocks/>
          </p:cNvSpPr>
          <p:nvPr/>
        </p:nvSpPr>
        <p:spPr>
          <a:xfrm>
            <a:off x="6096000" y="1320140"/>
            <a:ext cx="5078021" cy="4838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atin typeface="SassoonPrimaryType" pitchFamily="2" charset="0"/>
              </a:rPr>
              <a:t>Lesson 2</a:t>
            </a:r>
          </a:p>
          <a:p>
            <a:pPr>
              <a:buFontTx/>
              <a:buChar char="-"/>
            </a:pPr>
            <a:r>
              <a:rPr lang="en-US" sz="2000" b="1" dirty="0">
                <a:latin typeface="SassoonPrimaryType" pitchFamily="2" charset="0"/>
              </a:rPr>
              <a:t>Quick recap - </a:t>
            </a:r>
            <a:r>
              <a:rPr lang="en-US" sz="2000" dirty="0">
                <a:latin typeface="SassoonPrimaryType" pitchFamily="2" charset="0"/>
              </a:rPr>
              <a:t>using flashcards, frieze frames or a sound sheet.</a:t>
            </a:r>
          </a:p>
          <a:p>
            <a:pPr>
              <a:buFontTx/>
              <a:buChar char="-"/>
            </a:pPr>
            <a:r>
              <a:rPr lang="en-US" sz="2000" b="1" dirty="0">
                <a:latin typeface="SassoonPrimaryType" pitchFamily="2" charset="0"/>
              </a:rPr>
              <a:t>Quick look </a:t>
            </a:r>
            <a:r>
              <a:rPr lang="en-US" sz="2000" dirty="0">
                <a:latin typeface="SassoonPrimaryType" pitchFamily="2" charset="0"/>
              </a:rPr>
              <a:t>at the book from the previous day – what do we remember that we found out?</a:t>
            </a:r>
          </a:p>
          <a:p>
            <a:pPr>
              <a:buFontTx/>
              <a:buChar char="-"/>
            </a:pPr>
            <a:r>
              <a:rPr lang="en-US" sz="2000" b="1" dirty="0">
                <a:highlight>
                  <a:srgbClr val="00FFFF"/>
                </a:highlight>
                <a:latin typeface="SassoonPrimaryType" pitchFamily="2" charset="0"/>
              </a:rPr>
              <a:t>Practice – </a:t>
            </a:r>
            <a:r>
              <a:rPr lang="en-US" sz="2000" dirty="0">
                <a:highlight>
                  <a:srgbClr val="00FFFF"/>
                </a:highlight>
                <a:latin typeface="SassoonPrimaryType" pitchFamily="2" charset="0"/>
              </a:rPr>
              <a:t>reading words/captions/sentences that contain the new grapheme – this can be whole class or groups.</a:t>
            </a:r>
          </a:p>
          <a:p>
            <a:pPr>
              <a:buFontTx/>
              <a:buChar char="-"/>
            </a:pPr>
            <a:r>
              <a:rPr lang="en-US" sz="2000" b="1" dirty="0">
                <a:highlight>
                  <a:srgbClr val="00FFFF"/>
                </a:highlight>
                <a:latin typeface="SassoonPrimaryType" pitchFamily="2" charset="0"/>
              </a:rPr>
              <a:t>Apply – </a:t>
            </a:r>
            <a:r>
              <a:rPr lang="en-US" sz="2000" dirty="0">
                <a:highlight>
                  <a:srgbClr val="00FFFF"/>
                </a:highlight>
                <a:latin typeface="SassoonPrimaryType" pitchFamily="2" charset="0"/>
              </a:rPr>
              <a:t>Specific worksheet for every child to complete – this contains a reading, writing and understanding element – this is done in groups with a teacher to support and mark as and when the children complete it so that that children can see what to work on next time. </a:t>
            </a:r>
          </a:p>
          <a:p>
            <a:pPr algn="ctr">
              <a:buFontTx/>
              <a:buChar char="-"/>
            </a:pPr>
            <a:endParaRPr lang="en-US" sz="6900" b="1" dirty="0">
              <a:latin typeface="SassoonPrimaryTy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8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9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187" y="1183152"/>
            <a:ext cx="2187511" cy="164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_9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1209" y="2036714"/>
            <a:ext cx="2588229" cy="194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G_9204.jpg">
            <a:extLst>
              <a:ext uri="{FF2B5EF4-FFF2-40B4-BE49-F238E27FC236}">
                <a16:creationId xmlns:a16="http://schemas.microsoft.com/office/drawing/2014/main" id="{E1FA2BFD-05EC-41AD-AE59-8F0EDFAA8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2873" y="1427611"/>
            <a:ext cx="2588229" cy="194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IMG_9205.jpg">
            <a:extLst>
              <a:ext uri="{FF2B5EF4-FFF2-40B4-BE49-F238E27FC236}">
                <a16:creationId xmlns:a16="http://schemas.microsoft.com/office/drawing/2014/main" id="{DB7B5E67-4DCB-4AB3-A5F8-22CD11B82F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4045" y="1427610"/>
            <a:ext cx="2588231" cy="194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FD36CF-E553-4C78-B608-96EE6C310514}"/>
              </a:ext>
            </a:extLst>
          </p:cNvPr>
          <p:cNvSpPr txBox="1">
            <a:spLocks/>
          </p:cNvSpPr>
          <p:nvPr/>
        </p:nvSpPr>
        <p:spPr>
          <a:xfrm>
            <a:off x="2110509" y="198120"/>
            <a:ext cx="7818120" cy="1187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sz="4800" b="1" dirty="0">
                <a:latin typeface="SassoonPrimaryType" pitchFamily="2" charset="0"/>
              </a:rPr>
              <a:t>How to help your child…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6D2B2B-1500-43BA-9FC7-BF92E90EDF20}"/>
              </a:ext>
            </a:extLst>
          </p:cNvPr>
          <p:cNvSpPr txBox="1">
            <a:spLocks/>
          </p:cNvSpPr>
          <p:nvPr/>
        </p:nvSpPr>
        <p:spPr>
          <a:xfrm>
            <a:off x="258252" y="4415814"/>
            <a:ext cx="2876704" cy="1458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sz="4800" b="1" dirty="0">
                <a:latin typeface="SassoonPrimaryType" pitchFamily="2" charset="0"/>
              </a:rPr>
              <a:t>Please bring the phonics folder inside the reading folder every day.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9BEA8A-0DD8-405C-93F3-D224E235CDF1}"/>
              </a:ext>
            </a:extLst>
          </p:cNvPr>
          <p:cNvSpPr txBox="1">
            <a:spLocks/>
          </p:cNvSpPr>
          <p:nvPr/>
        </p:nvSpPr>
        <p:spPr>
          <a:xfrm>
            <a:off x="4271733" y="3778899"/>
            <a:ext cx="3495672" cy="228268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sz="4800" b="1" dirty="0">
                <a:latin typeface="SassoonPrimaryType" pitchFamily="2" charset="0"/>
              </a:rPr>
              <a:t>These are the sheets we use in school which will be put in the phonics folder, please look at these with your child just so they can recap their learning, 5 minutes is all that’s needed!</a:t>
            </a:r>
          </a:p>
        </p:txBody>
      </p:sp>
      <p:pic>
        <p:nvPicPr>
          <p:cNvPr id="2" name="Picture 2" descr="Oxford Reading Tree: Level 1+: Floppy's Phonics Fiction: Pack of 6:  Amazon.co.uk: Hunt, Roderick, Ruttle, Kate, Brychta, Alex, Hepplewhite,  Debbie: 9780198484974: Books">
            <a:extLst>
              <a:ext uri="{FF2B5EF4-FFF2-40B4-BE49-F238E27FC236}">
                <a16:creationId xmlns:a16="http://schemas.microsoft.com/office/drawing/2014/main" id="{193EDADB-1D39-409E-A523-69F62FACF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61" y="1684926"/>
            <a:ext cx="3188501" cy="222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E42598-5BBF-46BC-ADFB-1D6F41737A5F}"/>
              </a:ext>
            </a:extLst>
          </p:cNvPr>
          <p:cNvSpPr txBox="1">
            <a:spLocks/>
          </p:cNvSpPr>
          <p:nvPr/>
        </p:nvSpPr>
        <p:spPr>
          <a:xfrm>
            <a:off x="8438076" y="4377194"/>
            <a:ext cx="3495672" cy="228268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sz="4800" b="1" dirty="0">
                <a:latin typeface="SassoonPrimaryType" pitchFamily="2" charset="0"/>
              </a:rPr>
              <a:t>Please share your </a:t>
            </a:r>
            <a:r>
              <a:rPr lang="en-GB" sz="4800" b="1" dirty="0" err="1">
                <a:latin typeface="SassoonPrimaryType" pitchFamily="2" charset="0"/>
              </a:rPr>
              <a:t>childs</a:t>
            </a:r>
            <a:r>
              <a:rPr lang="en-GB" sz="4800" b="1" dirty="0">
                <a:latin typeface="SassoonPrimaryType" pitchFamily="2" charset="0"/>
              </a:rPr>
              <a:t> reading book with them and write in the red reading diary when you have shared the book. We change books after every 3 reads so it is important you write in the diary so we know if it is ready for a change (even a tick or smiley face will do!).</a:t>
            </a:r>
          </a:p>
        </p:txBody>
      </p:sp>
    </p:spTree>
    <p:extLst>
      <p:ext uri="{BB962C8B-B14F-4D97-AF65-F5344CB8AC3E}">
        <p14:creationId xmlns:p14="http://schemas.microsoft.com/office/powerpoint/2010/main" val="369809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FD36CF-E553-4C78-B608-96EE6C310514}"/>
              </a:ext>
            </a:extLst>
          </p:cNvPr>
          <p:cNvSpPr txBox="1">
            <a:spLocks/>
          </p:cNvSpPr>
          <p:nvPr/>
        </p:nvSpPr>
        <p:spPr>
          <a:xfrm>
            <a:off x="2110509" y="198120"/>
            <a:ext cx="7818120" cy="1187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sz="4800" b="1" dirty="0">
                <a:latin typeface="SassoonPrimaryType" pitchFamily="2" charset="0"/>
              </a:rPr>
              <a:t>Reading books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6D2B2B-1500-43BA-9FC7-BF92E90EDF20}"/>
              </a:ext>
            </a:extLst>
          </p:cNvPr>
          <p:cNvSpPr txBox="1">
            <a:spLocks/>
          </p:cNvSpPr>
          <p:nvPr/>
        </p:nvSpPr>
        <p:spPr>
          <a:xfrm>
            <a:off x="223935" y="985218"/>
            <a:ext cx="11709813" cy="5674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latin typeface="SassoonPrimaryType" pitchFamily="2" charset="0"/>
              </a:rPr>
              <a:t>Our reading books on levels Pink to Green start off sequential and follow a number system – if a child still needs a little more practice after completing all of the numbered books we have additional on each colour to continue practicing. </a:t>
            </a:r>
          </a:p>
          <a:p>
            <a:r>
              <a:rPr lang="en-US" sz="4800" b="1" dirty="0">
                <a:latin typeface="SassoonPrimaryType" pitchFamily="2" charset="0"/>
              </a:rPr>
              <a:t>Orange level onwards is not sequential – children free choose books as most children by this point will be secure with their phonics.</a:t>
            </a:r>
          </a:p>
          <a:p>
            <a:endParaRPr lang="en-US" sz="4800" b="1" dirty="0">
              <a:latin typeface="SassoonPrimaryType" pitchFamily="2" charset="0"/>
            </a:endParaRPr>
          </a:p>
          <a:p>
            <a:pPr marL="0" indent="0">
              <a:buNone/>
            </a:pPr>
            <a:r>
              <a:rPr lang="en-US" sz="4800" b="1" dirty="0" err="1">
                <a:latin typeface="SassoonPrimaryType" pitchFamily="2" charset="0"/>
              </a:rPr>
              <a:t>Colour</a:t>
            </a:r>
            <a:r>
              <a:rPr lang="en-US" sz="4800" b="1" dirty="0">
                <a:latin typeface="SassoonPrimaryType" pitchFamily="2" charset="0"/>
              </a:rPr>
              <a:t> order:</a:t>
            </a:r>
          </a:p>
          <a:p>
            <a:pPr marL="0" indent="0">
              <a:buNone/>
            </a:pPr>
            <a:r>
              <a:rPr lang="en-US" sz="4800" b="1" dirty="0">
                <a:latin typeface="SassoonPrimaryType" pitchFamily="2" charset="0"/>
              </a:rPr>
              <a:t>Core books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FF99CC"/>
                </a:solidFill>
                <a:latin typeface="SassoonPrimaryType" pitchFamily="2" charset="0"/>
              </a:rPr>
              <a:t>Pink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  <a:latin typeface="SassoonPrimaryType" pitchFamily="2" charset="0"/>
              </a:rPr>
              <a:t>Red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FFFF00"/>
                </a:solidFill>
                <a:latin typeface="SassoonPrimaryType" pitchFamily="2" charset="0"/>
              </a:rPr>
              <a:t>Yellow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70C0"/>
                </a:solidFill>
                <a:latin typeface="SassoonPrimaryType" pitchFamily="2" charset="0"/>
              </a:rPr>
              <a:t>Blue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B050"/>
                </a:solidFill>
                <a:latin typeface="SassoonPrimaryType" pitchFamily="2" charset="0"/>
              </a:rPr>
              <a:t>Green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accent2"/>
                </a:solidFill>
                <a:latin typeface="SassoonPrimaryType" pitchFamily="2" charset="0"/>
              </a:rPr>
              <a:t>Orange 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B0F0"/>
                </a:solidFill>
                <a:latin typeface="SassoonPrimaryType" pitchFamily="2" charset="0"/>
              </a:rPr>
              <a:t>Turquoise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7030A0"/>
                </a:solidFill>
                <a:latin typeface="SassoonPrimaryType" pitchFamily="2" charset="0"/>
              </a:rPr>
              <a:t>Purple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assoonPrimaryType" pitchFamily="2" charset="0"/>
              </a:rPr>
              <a:t>Gold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SassoonPrimaryType" pitchFamily="2" charset="0"/>
              </a:rPr>
              <a:t>White</a:t>
            </a:r>
          </a:p>
          <a:p>
            <a:pPr marL="0" indent="0">
              <a:buNone/>
            </a:pPr>
            <a:endParaRPr lang="en-GB" sz="4800" b="1" dirty="0">
              <a:latin typeface="SassoonPrimaryType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179F5A-8672-4071-ADC2-C8DBA59A18E4}"/>
              </a:ext>
            </a:extLst>
          </p:cNvPr>
          <p:cNvSpPr/>
          <p:nvPr/>
        </p:nvSpPr>
        <p:spPr>
          <a:xfrm>
            <a:off x="289249" y="2920482"/>
            <a:ext cx="1688841" cy="12503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FF1E44-EED5-4F81-8B9C-0BCF35CA9ABE}"/>
              </a:ext>
            </a:extLst>
          </p:cNvPr>
          <p:cNvSpPr/>
          <p:nvPr/>
        </p:nvSpPr>
        <p:spPr>
          <a:xfrm>
            <a:off x="298580" y="4213236"/>
            <a:ext cx="1688841" cy="648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C7FACB-BBBD-4855-9B41-FF583EACC2B7}"/>
              </a:ext>
            </a:extLst>
          </p:cNvPr>
          <p:cNvSpPr/>
          <p:nvPr/>
        </p:nvSpPr>
        <p:spPr>
          <a:xfrm>
            <a:off x="298580" y="4914338"/>
            <a:ext cx="1688841" cy="16077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A02889-6342-4FC1-9B38-EA8CCEC1024E}"/>
              </a:ext>
            </a:extLst>
          </p:cNvPr>
          <p:cNvCxnSpPr/>
          <p:nvPr/>
        </p:nvCxnSpPr>
        <p:spPr>
          <a:xfrm>
            <a:off x="1987421" y="3545633"/>
            <a:ext cx="15862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DD2CEE-04E0-495D-9292-71319A02B2AF}"/>
              </a:ext>
            </a:extLst>
          </p:cNvPr>
          <p:cNvCxnSpPr/>
          <p:nvPr/>
        </p:nvCxnSpPr>
        <p:spPr>
          <a:xfrm>
            <a:off x="1987421" y="4565779"/>
            <a:ext cx="15862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DB274D-743E-43D9-AAA5-3324268AF1D1}"/>
              </a:ext>
            </a:extLst>
          </p:cNvPr>
          <p:cNvCxnSpPr/>
          <p:nvPr/>
        </p:nvCxnSpPr>
        <p:spPr>
          <a:xfrm>
            <a:off x="1987421" y="5704114"/>
            <a:ext cx="15862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E862F3-5CCE-4341-828A-9112EC65A30C}"/>
              </a:ext>
            </a:extLst>
          </p:cNvPr>
          <p:cNvSpPr txBox="1">
            <a:spLocks/>
          </p:cNvSpPr>
          <p:nvPr/>
        </p:nvSpPr>
        <p:spPr>
          <a:xfrm>
            <a:off x="3573624" y="3129130"/>
            <a:ext cx="1331167" cy="961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PrimaryType" pitchFamily="2" charset="0"/>
              </a:rPr>
              <a:t>FS2</a:t>
            </a:r>
            <a:endParaRPr lang="en-GB" sz="4800" b="1" dirty="0">
              <a:latin typeface="SassoonPrimaryType" pitchFamily="2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5D90F54-F33B-4715-A3CB-998D14053BE7}"/>
              </a:ext>
            </a:extLst>
          </p:cNvPr>
          <p:cNvSpPr txBox="1">
            <a:spLocks/>
          </p:cNvSpPr>
          <p:nvPr/>
        </p:nvSpPr>
        <p:spPr>
          <a:xfrm>
            <a:off x="3651329" y="4213236"/>
            <a:ext cx="1586203" cy="961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PrimaryType" pitchFamily="2" charset="0"/>
              </a:rPr>
              <a:t>Year 1</a:t>
            </a:r>
            <a:endParaRPr lang="en-GB" sz="4800" b="1" dirty="0">
              <a:latin typeface="SassoonPrimaryType" pitchFamily="2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38CB07A-577C-4A41-BA5B-420D82C27719}"/>
              </a:ext>
            </a:extLst>
          </p:cNvPr>
          <p:cNvSpPr txBox="1">
            <a:spLocks/>
          </p:cNvSpPr>
          <p:nvPr/>
        </p:nvSpPr>
        <p:spPr>
          <a:xfrm>
            <a:off x="3573624" y="5438546"/>
            <a:ext cx="1586203" cy="961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PrimaryType" pitchFamily="2" charset="0"/>
              </a:rPr>
              <a:t>Year 2</a:t>
            </a:r>
            <a:endParaRPr lang="en-GB" sz="4800" b="1" dirty="0">
              <a:latin typeface="SassoonPrimaryTy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73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741</Words>
  <Application>Microsoft Office PowerPoint</Application>
  <PresentationFormat>Widescreen</PresentationFormat>
  <Paragraphs>79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SassoonPrimaryType</vt:lpstr>
      <vt:lpstr>Office Theme</vt:lpstr>
      <vt:lpstr>Phonics Information Evening</vt:lpstr>
      <vt:lpstr>Aims for this meeting: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  Thank you for attending today!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Meeting</dc:title>
  <dc:creator>N Pursglove</dc:creator>
  <cp:lastModifiedBy>Elizabeth Freeman</cp:lastModifiedBy>
  <cp:revision>25</cp:revision>
  <dcterms:created xsi:type="dcterms:W3CDTF">2022-07-11T15:00:41Z</dcterms:created>
  <dcterms:modified xsi:type="dcterms:W3CDTF">2022-10-12T12:04:55Z</dcterms:modified>
</cp:coreProperties>
</file>